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8" r:id="rId3"/>
    <p:sldId id="325" r:id="rId4"/>
    <p:sldId id="327" r:id="rId5"/>
    <p:sldId id="328" r:id="rId6"/>
    <p:sldId id="306" r:id="rId7"/>
    <p:sldId id="307" r:id="rId8"/>
    <p:sldId id="308" r:id="rId9"/>
    <p:sldId id="346" r:id="rId10"/>
    <p:sldId id="330" r:id="rId11"/>
    <p:sldId id="335" r:id="rId12"/>
    <p:sldId id="333" r:id="rId13"/>
    <p:sldId id="342" r:id="rId14"/>
    <p:sldId id="344" r:id="rId15"/>
    <p:sldId id="347" r:id="rId16"/>
    <p:sldId id="348" r:id="rId17"/>
    <p:sldId id="310" r:id="rId18"/>
    <p:sldId id="320" r:id="rId19"/>
    <p:sldId id="321" r:id="rId20"/>
  </p:sldIdLst>
  <p:sldSz cx="9144000" cy="6858000" type="screen4x3"/>
  <p:notesSz cx="7010400" cy="9296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1" autoAdjust="0"/>
    <p:restoredTop sz="94614" autoAdjust="0"/>
  </p:normalViewPr>
  <p:slideViewPr>
    <p:cSldViewPr>
      <p:cViewPr varScale="1">
        <p:scale>
          <a:sx n="87" d="100"/>
          <a:sy n="87" d="100"/>
        </p:scale>
        <p:origin x="145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3294" y="-114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8314135-8E68-4EED-B922-522C02BD3F64}" type="datetimeFigureOut">
              <a:rPr lang="es-BO" smtClean="0"/>
              <a:pPr/>
              <a:t>28/07/2015</a:t>
            </a:fld>
            <a:endParaRPr lang="es-B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AB0FD49-AF3A-4B6E-8BF9-F30F95FF6F3D}" type="slidenum">
              <a:rPr lang="es-BO" smtClean="0"/>
              <a:pPr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4991734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0FD92D6-A5AB-4040-912C-E86AC94C0CF9}" type="datetimeFigureOut">
              <a:rPr lang="es-BO" smtClean="0"/>
              <a:pPr/>
              <a:t>28/07/2015</a:t>
            </a:fld>
            <a:endParaRPr lang="es-B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B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E75B53F-EE1C-4230-8840-6928DDFF3547}" type="slidenum">
              <a:rPr lang="es-BO" smtClean="0"/>
              <a:pPr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824211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5B53F-EE1C-4230-8840-6928DDFF3547}" type="slidenum">
              <a:rPr lang="es-BO" smtClean="0"/>
              <a:pPr/>
              <a:t>18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113492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576" y="3573016"/>
            <a:ext cx="7632848" cy="1440160"/>
          </a:xfrm>
          <a:prstGeom prst="rect">
            <a:avLst/>
          </a:prstGeom>
        </p:spPr>
        <p:txBody>
          <a:bodyPr/>
          <a:lstStyle>
            <a:lvl1pPr>
              <a:defRPr sz="3200" b="1" i="0" baseline="0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755576" y="5157192"/>
            <a:ext cx="7632848" cy="8640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 dirty="0"/>
          </a:p>
        </p:txBody>
      </p:sp>
      <p:sp>
        <p:nvSpPr>
          <p:cNvPr id="10" name="9 Marcador de texto"/>
          <p:cNvSpPr>
            <a:spLocks noGrp="1"/>
          </p:cNvSpPr>
          <p:nvPr>
            <p:ph type="body" sz="quarter" idx="10"/>
          </p:nvPr>
        </p:nvSpPr>
        <p:spPr>
          <a:xfrm>
            <a:off x="250825" y="6381750"/>
            <a:ext cx="8642350" cy="47625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40731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59632" y="1340768"/>
            <a:ext cx="2205881" cy="1440160"/>
          </a:xfrm>
          <a:prstGeom prst="rect">
            <a:avLst/>
          </a:prstGeom>
        </p:spPr>
        <p:txBody>
          <a:bodyPr anchor="b"/>
          <a:lstStyle>
            <a:lvl1pPr algn="l">
              <a:defRPr sz="18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1340768"/>
            <a:ext cx="4381326" cy="478539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1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259632" y="2852936"/>
            <a:ext cx="2205881" cy="32732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9 Marcador de texto"/>
          <p:cNvSpPr>
            <a:spLocks noGrp="1"/>
          </p:cNvSpPr>
          <p:nvPr>
            <p:ph type="body" sz="quarter" idx="10"/>
          </p:nvPr>
        </p:nvSpPr>
        <p:spPr>
          <a:xfrm>
            <a:off x="0" y="6237312"/>
            <a:ext cx="5905351" cy="620688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03700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64296" y="5238526"/>
            <a:ext cx="5876056" cy="566738"/>
          </a:xfrm>
          <a:prstGeom prst="rect">
            <a:avLst/>
          </a:prstGeom>
        </p:spPr>
        <p:txBody>
          <a:bodyPr anchor="b"/>
          <a:lstStyle>
            <a:lvl1pPr algn="l">
              <a:defRPr sz="18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1124743"/>
            <a:ext cx="5660032" cy="40324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MX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563888" y="5805264"/>
            <a:ext cx="4032448" cy="43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9 Marcador de texto"/>
          <p:cNvSpPr>
            <a:spLocks noGrp="1"/>
          </p:cNvSpPr>
          <p:nvPr>
            <p:ph type="body" sz="quarter" idx="10"/>
          </p:nvPr>
        </p:nvSpPr>
        <p:spPr>
          <a:xfrm>
            <a:off x="0" y="6237312"/>
            <a:ext cx="5905351" cy="620688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90016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58614"/>
            <a:ext cx="7571184" cy="922114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 rot="16200000">
            <a:off x="2447765" y="-135395"/>
            <a:ext cx="4968552" cy="7488830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 dirty="0"/>
          </a:p>
        </p:txBody>
      </p:sp>
      <p:sp>
        <p:nvSpPr>
          <p:cNvPr id="5" name="9 Marcador de texto"/>
          <p:cNvSpPr>
            <a:spLocks noGrp="1"/>
          </p:cNvSpPr>
          <p:nvPr>
            <p:ph type="body" sz="quarter" idx="10"/>
          </p:nvPr>
        </p:nvSpPr>
        <p:spPr>
          <a:xfrm>
            <a:off x="0" y="6237312"/>
            <a:ext cx="5905351" cy="620688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65306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 rot="16200000">
            <a:off x="4427984" y="-1899592"/>
            <a:ext cx="1440160" cy="7344816"/>
          </a:xfrm>
          <a:prstGeom prst="rect">
            <a:avLst/>
          </a:prstGeom>
        </p:spPr>
        <p:txBody>
          <a:bodyPr vert="eaVert"/>
          <a:lstStyle>
            <a:lvl1pPr>
              <a:defRPr sz="32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 rot="16200000">
            <a:off x="3295428" y="745095"/>
            <a:ext cx="3705236" cy="7344853"/>
          </a:xfrm>
          <a:prstGeom prst="rect">
            <a:avLst/>
          </a:prstGeom>
        </p:spPr>
        <p:txBody>
          <a:bodyPr vert="eaVer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 dirty="0"/>
          </a:p>
        </p:txBody>
      </p:sp>
      <p:sp>
        <p:nvSpPr>
          <p:cNvPr id="5" name="9 Marcador de texto"/>
          <p:cNvSpPr>
            <a:spLocks noGrp="1"/>
          </p:cNvSpPr>
          <p:nvPr>
            <p:ph type="body" sz="quarter" idx="10"/>
          </p:nvPr>
        </p:nvSpPr>
        <p:spPr>
          <a:xfrm>
            <a:off x="0" y="6237312"/>
            <a:ext cx="5905351" cy="620688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3386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7F02321-12CA-4E19-8518-9E3E74D1A44F}" type="datetimeFigureOut">
              <a:rPr lang="es-ES" smtClean="0"/>
              <a:t>28/07/2015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88EE0D-065E-44A2-AF5B-22CD10090E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2516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 fondo oscu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576" y="3573016"/>
            <a:ext cx="7632848" cy="1440160"/>
          </a:xfrm>
          <a:prstGeom prst="rect">
            <a:avLst/>
          </a:prstGeom>
        </p:spPr>
        <p:txBody>
          <a:bodyPr/>
          <a:lstStyle>
            <a:lvl1pPr>
              <a:defRPr sz="3200" b="1" i="0" baseline="0">
                <a:solidFill>
                  <a:schemeClr val="bg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755576" y="5157192"/>
            <a:ext cx="7632848" cy="8640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2">
                    <a:lumMod val="9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 dirty="0"/>
          </a:p>
        </p:txBody>
      </p:sp>
      <p:sp>
        <p:nvSpPr>
          <p:cNvPr id="10" name="9 Marcador de texto"/>
          <p:cNvSpPr>
            <a:spLocks noGrp="1"/>
          </p:cNvSpPr>
          <p:nvPr>
            <p:ph type="body" sz="quarter" idx="10"/>
          </p:nvPr>
        </p:nvSpPr>
        <p:spPr>
          <a:xfrm>
            <a:off x="250825" y="6381750"/>
            <a:ext cx="8642350" cy="47625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62090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Título +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44624"/>
            <a:ext cx="7499176" cy="922114"/>
          </a:xfrm>
          <a:prstGeom prst="rect">
            <a:avLst/>
          </a:prstGeom>
        </p:spPr>
        <p:txBody>
          <a:bodyPr anchor="ctr" anchorCtr="0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MX" dirty="0"/>
          </a:p>
        </p:txBody>
      </p:sp>
      <p:sp>
        <p:nvSpPr>
          <p:cNvPr id="5" name="9 Marcador de texto"/>
          <p:cNvSpPr>
            <a:spLocks noGrp="1"/>
          </p:cNvSpPr>
          <p:nvPr>
            <p:ph type="body" sz="quarter" idx="10"/>
          </p:nvPr>
        </p:nvSpPr>
        <p:spPr>
          <a:xfrm>
            <a:off x="0" y="6237312"/>
            <a:ext cx="5905351" cy="620688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1"/>
          </p:nvPr>
        </p:nvSpPr>
        <p:spPr>
          <a:xfrm>
            <a:off x="1187450" y="1052513"/>
            <a:ext cx="7488238" cy="51133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65832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44624"/>
            <a:ext cx="7499176" cy="922114"/>
          </a:xfrm>
          <a:prstGeom prst="rect">
            <a:avLst/>
          </a:prstGeom>
        </p:spPr>
        <p:txBody>
          <a:bodyPr anchor="ctr" anchorCtr="0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MX" dirty="0"/>
          </a:p>
        </p:txBody>
      </p:sp>
      <p:sp>
        <p:nvSpPr>
          <p:cNvPr id="7" name="5 Marcador de contenido"/>
          <p:cNvSpPr>
            <a:spLocks noGrp="1"/>
          </p:cNvSpPr>
          <p:nvPr>
            <p:ph sz="quarter" idx="12"/>
          </p:nvPr>
        </p:nvSpPr>
        <p:spPr>
          <a:xfrm>
            <a:off x="1187450" y="1052513"/>
            <a:ext cx="7488238" cy="51133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5" name="9 Marcador de texto"/>
          <p:cNvSpPr>
            <a:spLocks noGrp="1"/>
          </p:cNvSpPr>
          <p:nvPr>
            <p:ph type="body" sz="quarter" idx="10"/>
          </p:nvPr>
        </p:nvSpPr>
        <p:spPr>
          <a:xfrm>
            <a:off x="0" y="6237312"/>
            <a:ext cx="5905351" cy="620688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189756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4437112"/>
            <a:ext cx="8028384" cy="1362075"/>
          </a:xfrm>
          <a:prstGeom prst="rect">
            <a:avLst/>
          </a:prstGeom>
          <a:ln>
            <a:noFill/>
          </a:ln>
        </p:spPr>
        <p:txBody>
          <a:bodyPr anchor="t"/>
          <a:lstStyle>
            <a:lvl1pPr algn="l">
              <a:defRPr sz="2100" b="1" cap="none" baseline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547664" y="2906713"/>
            <a:ext cx="6947048" cy="1500187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9 Marcador de texto"/>
          <p:cNvSpPr>
            <a:spLocks noGrp="1"/>
          </p:cNvSpPr>
          <p:nvPr>
            <p:ph type="body" sz="quarter" idx="10"/>
          </p:nvPr>
        </p:nvSpPr>
        <p:spPr>
          <a:xfrm>
            <a:off x="0" y="6237312"/>
            <a:ext cx="5905351" cy="620688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60892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643192" cy="86409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403648" y="1600201"/>
            <a:ext cx="3600400" cy="33409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48064" y="1600201"/>
            <a:ext cx="3528392" cy="33409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 dirty="0"/>
          </a:p>
        </p:txBody>
      </p:sp>
      <p:sp>
        <p:nvSpPr>
          <p:cNvPr id="6" name="9 Marcador de texto"/>
          <p:cNvSpPr>
            <a:spLocks noGrp="1"/>
          </p:cNvSpPr>
          <p:nvPr>
            <p:ph type="body" sz="quarter" idx="10"/>
          </p:nvPr>
        </p:nvSpPr>
        <p:spPr>
          <a:xfrm>
            <a:off x="0" y="6237312"/>
            <a:ext cx="5905351" cy="620688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3284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-13394"/>
            <a:ext cx="7499176" cy="922114"/>
          </a:xfrm>
          <a:prstGeom prst="rect">
            <a:avLst/>
          </a:prstGeom>
        </p:spPr>
        <p:txBody>
          <a:bodyPr anchor="ctr" anchorCtr="0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403648" y="1535113"/>
            <a:ext cx="309374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403648" y="2174875"/>
            <a:ext cx="3384376" cy="2550269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600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1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220072" y="1535113"/>
            <a:ext cx="346672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04048" y="2174875"/>
            <a:ext cx="3682752" cy="2550269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600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1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 dirty="0"/>
          </a:p>
        </p:txBody>
      </p:sp>
      <p:sp>
        <p:nvSpPr>
          <p:cNvPr id="8" name="9 Marcador de texto"/>
          <p:cNvSpPr>
            <a:spLocks noGrp="1"/>
          </p:cNvSpPr>
          <p:nvPr>
            <p:ph type="body" sz="quarter" idx="10"/>
          </p:nvPr>
        </p:nvSpPr>
        <p:spPr>
          <a:xfrm>
            <a:off x="0" y="6237312"/>
            <a:ext cx="5905351" cy="620688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095167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44624"/>
            <a:ext cx="7499176" cy="922114"/>
          </a:xfrm>
          <a:prstGeom prst="rect">
            <a:avLst/>
          </a:prstGeom>
        </p:spPr>
        <p:txBody>
          <a:bodyPr anchor="ctr" anchorCtr="0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MX" dirty="0"/>
          </a:p>
        </p:txBody>
      </p:sp>
      <p:sp>
        <p:nvSpPr>
          <p:cNvPr id="4" name="9 Marcador de texto"/>
          <p:cNvSpPr>
            <a:spLocks noGrp="1"/>
          </p:cNvSpPr>
          <p:nvPr>
            <p:ph type="body" sz="quarter" idx="10"/>
          </p:nvPr>
        </p:nvSpPr>
        <p:spPr>
          <a:xfrm>
            <a:off x="0" y="6237312"/>
            <a:ext cx="5905351" cy="620688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21148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 Marcador de texto"/>
          <p:cNvSpPr>
            <a:spLocks noGrp="1"/>
          </p:cNvSpPr>
          <p:nvPr>
            <p:ph type="body" sz="quarter" idx="10"/>
          </p:nvPr>
        </p:nvSpPr>
        <p:spPr>
          <a:xfrm>
            <a:off x="0" y="6237312"/>
            <a:ext cx="5905351" cy="620688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504595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158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4" r:id="rId3"/>
    <p:sldLayoutId id="2147483650" r:id="rId4"/>
    <p:sldLayoutId id="2147483651" r:id="rId5"/>
    <p:sldLayoutId id="2147483652" r:id="rId6"/>
    <p:sldLayoutId id="2147483653" r:id="rId7"/>
    <p:sldLayoutId id="2147483660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Relationship Id="rId6" Type="http://schemas.openxmlformats.org/officeDocument/2006/relationships/hyperlink" Target="Extracto%20Panamericana%202015.mp3" TargetMode="External"/><Relationship Id="rId5" Type="http://schemas.openxmlformats.org/officeDocument/2006/relationships/image" Target="../media/image36.jpeg"/><Relationship Id="rId4" Type="http://schemas.openxmlformats.org/officeDocument/2006/relationships/hyperlink" Target="Extracto%20aymara%202015.mp3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4.jpeg"/><Relationship Id="rId4" Type="http://schemas.openxmlformats.org/officeDocument/2006/relationships/image" Target="../media/image49.jpeg"/><Relationship Id="rId9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12" Type="http://schemas.openxmlformats.org/officeDocument/2006/relationships/image" Target="../media/image63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11" Type="http://schemas.openxmlformats.org/officeDocument/2006/relationships/image" Target="../media/image62.jpeg"/><Relationship Id="rId5" Type="http://schemas.openxmlformats.org/officeDocument/2006/relationships/image" Target="../media/image58.jpeg"/><Relationship Id="rId10" Type="http://schemas.openxmlformats.org/officeDocument/2006/relationships/image" Target="../media/image61.jpeg"/><Relationship Id="rId4" Type="http://schemas.openxmlformats.org/officeDocument/2006/relationships/image" Target="../media/image57.jpeg"/><Relationship Id="rId9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ctrTitle"/>
          </p:nvPr>
        </p:nvSpPr>
        <p:spPr>
          <a:xfrm>
            <a:off x="766923" y="3140968"/>
            <a:ext cx="7632848" cy="1440160"/>
          </a:xfrm>
        </p:spPr>
        <p:txBody>
          <a:bodyPr/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ESTRATEGIA DE COMUNICACIÓN</a:t>
            </a:r>
            <a:br>
              <a:rPr lang="es-ES" dirty="0" smtClean="0"/>
            </a:br>
            <a:endParaRPr lang="es-ES" dirty="0"/>
          </a:p>
        </p:txBody>
      </p:sp>
      <p:sp>
        <p:nvSpPr>
          <p:cNvPr id="6" name="5 Subtítulo"/>
          <p:cNvSpPr>
            <a:spLocks noGrp="1"/>
          </p:cNvSpPr>
          <p:nvPr>
            <p:ph type="subTitle" idx="1"/>
          </p:nvPr>
        </p:nvSpPr>
        <p:spPr>
          <a:xfrm>
            <a:off x="766923" y="4725144"/>
            <a:ext cx="7632848" cy="864096"/>
          </a:xfrm>
        </p:spPr>
        <p:txBody>
          <a:bodyPr/>
          <a:lstStyle/>
          <a:p>
            <a:r>
              <a:rPr lang="es-ES" dirty="0" smtClean="0"/>
              <a:t>COMUNICACIÓN SOCIAL Y RELACIONES PÚBLICAS</a:t>
            </a:r>
          </a:p>
        </p:txBody>
      </p:sp>
      <p:sp>
        <p:nvSpPr>
          <p:cNvPr id="7" name="6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 smtClean="0"/>
              <a:t>La Paz, julio </a:t>
            </a:r>
            <a:r>
              <a:rPr lang="es-ES" dirty="0"/>
              <a:t>de </a:t>
            </a:r>
            <a:r>
              <a:rPr lang="es-ES" dirty="0" smtClean="0"/>
              <a:t>2015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4249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37" y="1657315"/>
            <a:ext cx="1229525" cy="193211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20" y="3927751"/>
            <a:ext cx="1961175" cy="1961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G:\PERSONAJES\imagen para postal.ti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5679" y="4057245"/>
            <a:ext cx="1466480" cy="202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3326" y="56649"/>
            <a:ext cx="7643192" cy="864096"/>
          </a:xfrm>
        </p:spPr>
        <p:txBody>
          <a:bodyPr/>
          <a:lstStyle/>
          <a:p>
            <a:pPr marL="446088" lvl="1">
              <a:spcBef>
                <a:spcPct val="20000"/>
              </a:spcBef>
              <a:spcAft>
                <a:spcPct val="30000"/>
              </a:spcAft>
              <a:buClr>
                <a:srgbClr val="CC3300"/>
              </a:buClr>
              <a:tabLst>
                <a:tab pos="266700" algn="l"/>
              </a:tabLst>
            </a:pPr>
            <a:r>
              <a:rPr lang="es-ES" sz="2800" b="1" dirty="0" smtClean="0">
                <a:solidFill>
                  <a:schemeClr val="bg1"/>
                </a:solidFill>
              </a:rPr>
              <a:t>Microprogramas </a:t>
            </a:r>
            <a:r>
              <a:rPr lang="es-ES" sz="2800" b="1" dirty="0">
                <a:solidFill>
                  <a:schemeClr val="bg1"/>
                </a:solidFill>
              </a:rPr>
              <a:t>Educativos</a:t>
            </a:r>
            <a:endParaRPr lang="es-ES" sz="2800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422028" y="1133530"/>
            <a:ext cx="3391274" cy="301223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pPr lvl="0" algn="just"/>
            <a:r>
              <a:rPr lang="es-BO" sz="2000" dirty="0" smtClean="0"/>
              <a:t>CSRP realiza los </a:t>
            </a:r>
            <a:r>
              <a:rPr lang="es-BO" sz="2000" b="1" dirty="0" smtClean="0"/>
              <a:t>microprogramas educativos </a:t>
            </a:r>
            <a:r>
              <a:rPr lang="es-BO" sz="2000" dirty="0"/>
              <a:t>en </a:t>
            </a:r>
            <a:r>
              <a:rPr lang="es-BO" sz="2000" dirty="0" smtClean="0"/>
              <a:t>los </a:t>
            </a:r>
            <a:r>
              <a:rPr lang="es-BO" sz="2000" dirty="0"/>
              <a:t>que intervienen: </a:t>
            </a:r>
            <a:r>
              <a:rPr lang="es-ES" sz="2000" dirty="0"/>
              <a:t>Don Fisco, </a:t>
            </a:r>
            <a:r>
              <a:rPr lang="es-ES" sz="2000" dirty="0" err="1" smtClean="0"/>
              <a:t>Kantuta</a:t>
            </a:r>
            <a:r>
              <a:rPr lang="es-ES" sz="2000" dirty="0" smtClean="0"/>
              <a:t>, Patujú, </a:t>
            </a:r>
            <a:r>
              <a:rPr lang="es-ES" sz="2000" dirty="0"/>
              <a:t>los que </a:t>
            </a:r>
            <a:r>
              <a:rPr lang="es-BO" sz="2000" dirty="0"/>
              <a:t>han </a:t>
            </a:r>
            <a:r>
              <a:rPr lang="es-BO" sz="2000" b="1" dirty="0"/>
              <a:t>fortalecido la imagen institucional </a:t>
            </a:r>
            <a:r>
              <a:rPr lang="es-BO" sz="2000" dirty="0"/>
              <a:t>y han </a:t>
            </a:r>
            <a:r>
              <a:rPr lang="es-BO" sz="2000" b="1" dirty="0"/>
              <a:t>generado cultura </a:t>
            </a:r>
            <a:r>
              <a:rPr lang="es-BO" sz="2000" b="1" dirty="0" smtClean="0"/>
              <a:t>tributaria</a:t>
            </a:r>
            <a:r>
              <a:rPr lang="es-ES" sz="2000" dirty="0" smtClean="0"/>
              <a:t>, forman parte del colectivo imaginario.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94709" y="1125768"/>
            <a:ext cx="3007094" cy="4763156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es-ES" sz="1900" dirty="0"/>
              <a:t>Se </a:t>
            </a:r>
            <a:r>
              <a:rPr lang="es-ES" sz="1900" dirty="0" smtClean="0"/>
              <a:t> incorporó a </a:t>
            </a:r>
            <a:r>
              <a:rPr lang="es-ES" sz="1900" b="1" dirty="0" smtClean="0"/>
              <a:t>Doña Norma</a:t>
            </a:r>
          </a:p>
          <a:p>
            <a:pPr algn="just"/>
            <a:r>
              <a:rPr lang="es-ES" sz="1900" dirty="0" smtClean="0"/>
              <a:t>Los </a:t>
            </a:r>
            <a:r>
              <a:rPr lang="es-ES" sz="1900" dirty="0"/>
              <a:t>personajes </a:t>
            </a:r>
            <a:r>
              <a:rPr lang="es-BO" sz="1900" b="1" dirty="0"/>
              <a:t>fortalecen la imagen institucional </a:t>
            </a:r>
            <a:r>
              <a:rPr lang="es-BO" sz="1900" dirty="0"/>
              <a:t>y generan conciencia y cultura </a:t>
            </a:r>
            <a:r>
              <a:rPr lang="es-BO" sz="1900" dirty="0" smtClean="0"/>
              <a:t>tributaria.</a:t>
            </a:r>
            <a:endParaRPr lang="es-BO" sz="1900" dirty="0"/>
          </a:p>
          <a:p>
            <a:pPr algn="just"/>
            <a:r>
              <a:rPr lang="es-ES" sz="1900" dirty="0" smtClean="0"/>
              <a:t>Los </a:t>
            </a:r>
            <a:r>
              <a:rPr lang="es-ES" sz="1900" b="1" dirty="0"/>
              <a:t>microprogramas educativos </a:t>
            </a:r>
            <a:r>
              <a:rPr lang="es-ES" sz="1900" dirty="0"/>
              <a:t>orientan a los contribuyentes sobre sus obligaciones tributarias</a:t>
            </a:r>
            <a:r>
              <a:rPr lang="es-ES" sz="1900" dirty="0" smtClean="0"/>
              <a:t>.</a:t>
            </a:r>
            <a:endParaRPr lang="es-ES" sz="1900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3844460"/>
            <a:ext cx="1348108" cy="1865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562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Spots institucionales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403511" y="1298477"/>
            <a:ext cx="3456384" cy="319412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just"/>
            <a:r>
              <a:rPr lang="es-ES" sz="2200" b="1" dirty="0" smtClean="0"/>
              <a:t>Ejecutamos campañas emotivas </a:t>
            </a:r>
            <a:r>
              <a:rPr lang="es-ES" sz="2200" b="1" dirty="0"/>
              <a:t>y </a:t>
            </a:r>
            <a:r>
              <a:rPr lang="es-ES" sz="2200" b="1" dirty="0" smtClean="0"/>
              <a:t>motivacionales </a:t>
            </a:r>
            <a:r>
              <a:rPr lang="es-ES" sz="2200" dirty="0"/>
              <a:t>para</a:t>
            </a:r>
            <a:r>
              <a:rPr lang="es-ES" sz="2200" b="1" dirty="0"/>
              <a:t> </a:t>
            </a:r>
            <a:r>
              <a:rPr lang="es-ES" sz="2200" dirty="0"/>
              <a:t>comprometer a todas las bolivianas y bolivianos a </a:t>
            </a:r>
            <a:r>
              <a:rPr lang="es-ES" sz="2200" dirty="0" smtClean="0"/>
              <a:t>contribuir </a:t>
            </a:r>
            <a:r>
              <a:rPr lang="es-ES" sz="2200" dirty="0"/>
              <a:t>para el futuro de Bolivia, con el pago de nuestros impuestos</a:t>
            </a:r>
            <a:r>
              <a:rPr lang="es-ES" dirty="0"/>
              <a:t>. </a:t>
            </a:r>
          </a:p>
          <a:p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860" y="4810346"/>
            <a:ext cx="1974988" cy="1405164"/>
          </a:xfrm>
          <a:prstGeom prst="rect">
            <a:avLst/>
          </a:prstGeom>
        </p:spPr>
      </p:pic>
      <p:sp>
        <p:nvSpPr>
          <p:cNvPr id="10" name="3 Marcador de contenido"/>
          <p:cNvSpPr txBox="1">
            <a:spLocks/>
          </p:cNvSpPr>
          <p:nvPr/>
        </p:nvSpPr>
        <p:spPr>
          <a:xfrm>
            <a:off x="5364088" y="1241395"/>
            <a:ext cx="3528392" cy="3308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200" dirty="0" smtClean="0"/>
              <a:t>Spots institucionales muestran </a:t>
            </a:r>
            <a:r>
              <a:rPr lang="es-ES" sz="2200" dirty="0"/>
              <a:t>el </a:t>
            </a:r>
            <a:r>
              <a:rPr lang="es-ES" sz="2200" b="1" dirty="0"/>
              <a:t>destino de los impuestos y la redistribución (equitativa) de la riqueza, </a:t>
            </a:r>
            <a:r>
              <a:rPr lang="es-ES" sz="2200" dirty="0"/>
              <a:t>gracias a los beneficios de la recaudación.</a:t>
            </a:r>
          </a:p>
          <a:p>
            <a:endParaRPr lang="es-ES" dirty="0" smtClean="0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384" y="4810346"/>
            <a:ext cx="2071506" cy="1375851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760778" y="4810346"/>
            <a:ext cx="2205810" cy="142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48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Campaña Balón Azul 2013</a:t>
            </a:r>
            <a:endParaRPr lang="es-ES" dirty="0"/>
          </a:p>
        </p:txBody>
      </p:sp>
      <p:sp>
        <p:nvSpPr>
          <p:cNvPr id="7" name="6 Marcador de texto"/>
          <p:cNvSpPr>
            <a:spLocks noGrp="1"/>
          </p:cNvSpPr>
          <p:nvPr>
            <p:ph sz="half" idx="1"/>
          </p:nvPr>
        </p:nvSpPr>
        <p:spPr>
          <a:xfrm>
            <a:off x="4499992" y="1059053"/>
            <a:ext cx="3600400" cy="3340968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endParaRPr lang="es-ES" sz="1800" b="1" dirty="0" smtClean="0"/>
          </a:p>
          <a:p>
            <a:pPr>
              <a:buFont typeface="Wingdings" pitchFamily="2" charset="2"/>
              <a:buChar char="§"/>
            </a:pPr>
            <a:endParaRPr lang="es-ES" sz="1800" dirty="0"/>
          </a:p>
          <a:p>
            <a:pPr>
              <a:buFont typeface="Wingdings" pitchFamily="2" charset="2"/>
              <a:buChar char="§"/>
            </a:pPr>
            <a:endParaRPr lang="es-ES" sz="1800" dirty="0" smtClean="0"/>
          </a:p>
          <a:p>
            <a:pPr>
              <a:buFont typeface="Wingdings" pitchFamily="2" charset="2"/>
              <a:buChar char="§"/>
            </a:pPr>
            <a:endParaRPr lang="es-ES" sz="1800" dirty="0" smtClean="0"/>
          </a:p>
          <a:p>
            <a:pPr lvl="0"/>
            <a:endParaRPr lang="es-BO" sz="1800" dirty="0"/>
          </a:p>
          <a:p>
            <a:pPr marL="0" indent="0" algn="just">
              <a:buNone/>
            </a:pPr>
            <a:endParaRPr lang="es-ES" sz="2400" dirty="0" smtClean="0"/>
          </a:p>
        </p:txBody>
      </p:sp>
      <p:sp>
        <p:nvSpPr>
          <p:cNvPr id="21" name="20 Marcador de contenido"/>
          <p:cNvSpPr>
            <a:spLocks noGrp="1"/>
          </p:cNvSpPr>
          <p:nvPr>
            <p:ph sz="half" idx="2"/>
          </p:nvPr>
        </p:nvSpPr>
        <p:spPr>
          <a:xfrm>
            <a:off x="1547664" y="1033764"/>
            <a:ext cx="3528392" cy="3340968"/>
          </a:xfr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ES" sz="1800" b="1" dirty="0" smtClean="0"/>
              <a:t>Balón Azul 2013 </a:t>
            </a:r>
          </a:p>
          <a:p>
            <a:pPr marL="0" indent="0">
              <a:buNone/>
            </a:pPr>
            <a:r>
              <a:rPr lang="es-ES" sz="1800" b="1" dirty="0"/>
              <a:t>	</a:t>
            </a:r>
            <a:r>
              <a:rPr lang="es-ES" sz="1800" b="1" dirty="0" smtClean="0"/>
              <a:t>6 spots </a:t>
            </a:r>
            <a:r>
              <a:rPr lang="es-ES" sz="1800" dirty="0"/>
              <a:t>diferentes </a:t>
            </a:r>
          </a:p>
          <a:p>
            <a:r>
              <a:rPr lang="es-ES" sz="1800" dirty="0" smtClean="0"/>
              <a:t>El </a:t>
            </a:r>
            <a:r>
              <a:rPr lang="es-ES" sz="1800" dirty="0"/>
              <a:t>eje </a:t>
            </a:r>
            <a:r>
              <a:rPr lang="es-ES" sz="1800" dirty="0" smtClean="0"/>
              <a:t>central de la trama fue </a:t>
            </a:r>
            <a:r>
              <a:rPr lang="es-ES" sz="1800" dirty="0"/>
              <a:t>un </a:t>
            </a:r>
            <a:r>
              <a:rPr lang="es-ES" sz="1800" b="1" dirty="0" smtClean="0"/>
              <a:t>Balón Azul </a:t>
            </a:r>
            <a:r>
              <a:rPr lang="es-ES" sz="1800" dirty="0" smtClean="0"/>
              <a:t>que </a:t>
            </a:r>
            <a:r>
              <a:rPr lang="es-ES" sz="1800" dirty="0"/>
              <a:t>viajó </a:t>
            </a:r>
            <a:r>
              <a:rPr lang="es-ES" sz="1800" dirty="0" smtClean="0"/>
              <a:t>La </a:t>
            </a:r>
            <a:r>
              <a:rPr lang="es-ES" sz="1800" dirty="0"/>
              <a:t>Paz, Oruro, Sucre, Tarija, Santa Cruz y Cochabamba, mostrando </a:t>
            </a:r>
            <a:r>
              <a:rPr lang="es-ES" sz="1800" dirty="0" smtClean="0"/>
              <a:t>el destino de los impuestos y el para qué los pagamos.</a:t>
            </a:r>
            <a:endParaRPr lang="es-ES" sz="1800" dirty="0"/>
          </a:p>
        </p:txBody>
      </p:sp>
      <p:sp>
        <p:nvSpPr>
          <p:cNvPr id="6" name="5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12" name="11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5502" y="3973664"/>
            <a:ext cx="2591949" cy="1943962"/>
          </a:xfrm>
          <a:prstGeom prst="rect">
            <a:avLst/>
          </a:prstGeom>
        </p:spPr>
      </p:pic>
      <p:sp>
        <p:nvSpPr>
          <p:cNvPr id="23" name="20 Marcador de contenido"/>
          <p:cNvSpPr txBox="1">
            <a:spLocks/>
          </p:cNvSpPr>
          <p:nvPr/>
        </p:nvSpPr>
        <p:spPr>
          <a:xfrm>
            <a:off x="4533292" y="1048222"/>
            <a:ext cx="3528392" cy="334096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dirty="0"/>
          </a:p>
        </p:txBody>
      </p:sp>
      <p:sp>
        <p:nvSpPr>
          <p:cNvPr id="22" name="21 Rectángulo"/>
          <p:cNvSpPr/>
          <p:nvPr/>
        </p:nvSpPr>
        <p:spPr>
          <a:xfrm>
            <a:off x="5580112" y="1033764"/>
            <a:ext cx="2899593" cy="20313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_tradnl" dirty="0"/>
              <a:t>Cada Spot cerraba </a:t>
            </a:r>
            <a:r>
              <a:rPr lang="es-ES" dirty="0"/>
              <a:t>con una elegante animación del logo del SIN</a:t>
            </a:r>
            <a:r>
              <a:rPr lang="es-ES" dirty="0" smtClean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endParaRPr lang="es-ES" dirty="0"/>
          </a:p>
          <a:p>
            <a:pPr marL="285750" indent="-285750">
              <a:buFont typeface="Arial" pitchFamily="34" charset="0"/>
              <a:buChar char="•"/>
            </a:pPr>
            <a:r>
              <a:rPr lang="es-ES" dirty="0" smtClean="0"/>
              <a:t>La </a:t>
            </a:r>
            <a:r>
              <a:rPr lang="es-ES" dirty="0"/>
              <a:t>campaña se difundió </a:t>
            </a:r>
            <a:r>
              <a:rPr lang="es-ES" dirty="0" smtClean="0"/>
              <a:t>en tv y radio a nivel nacional.</a:t>
            </a:r>
            <a:endParaRPr lang="es-ES" dirty="0"/>
          </a:p>
        </p:txBody>
      </p:sp>
      <p:pic>
        <p:nvPicPr>
          <p:cNvPr id="26" name="25 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4289479"/>
            <a:ext cx="2592288" cy="1944216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5008" y="3164071"/>
            <a:ext cx="2537778" cy="1903333"/>
          </a:xfrm>
          <a:prstGeom prst="rect">
            <a:avLst/>
          </a:prstGeom>
        </p:spPr>
      </p:pic>
      <p:sp>
        <p:nvSpPr>
          <p:cNvPr id="3" name="2 Flecha derecha"/>
          <p:cNvSpPr/>
          <p:nvPr/>
        </p:nvSpPr>
        <p:spPr>
          <a:xfrm>
            <a:off x="4067944" y="1117782"/>
            <a:ext cx="57606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7170" name="Picture 2" descr="G:\FOTOS-CALENDARIO-AGENDA\balon cancha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2000" y="-347"/>
            <a:ext cx="1309800" cy="97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03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Campaña </a:t>
            </a:r>
            <a:r>
              <a:rPr lang="es-ES" dirty="0" smtClean="0"/>
              <a:t>“Balón Azul 2014”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350337" y="1268760"/>
            <a:ext cx="3600400" cy="4536504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es-ES" sz="1800" dirty="0" smtClean="0"/>
          </a:p>
          <a:p>
            <a:r>
              <a:rPr lang="es-ES" sz="1600" dirty="0" smtClean="0"/>
              <a:t>La </a:t>
            </a:r>
            <a:r>
              <a:rPr lang="es-ES" sz="1600" dirty="0"/>
              <a:t>campaña </a:t>
            </a:r>
            <a:r>
              <a:rPr lang="es-ES" sz="1600" dirty="0" smtClean="0"/>
              <a:t>tuvo  una </a:t>
            </a:r>
            <a:r>
              <a:rPr lang="es-ES" sz="1600" b="1" dirty="0" smtClean="0"/>
              <a:t>característica emotiva</a:t>
            </a:r>
            <a:r>
              <a:rPr lang="es-ES" sz="1600" dirty="0"/>
              <a:t> </a:t>
            </a:r>
            <a:r>
              <a:rPr lang="es-ES" sz="1600" dirty="0" smtClean="0"/>
              <a:t>y en </a:t>
            </a:r>
            <a:r>
              <a:rPr lang="es-ES" sz="1600" b="1" dirty="0" smtClean="0"/>
              <a:t>ciudades estratégicas</a:t>
            </a:r>
            <a:r>
              <a:rPr lang="es-ES" sz="1600" dirty="0" smtClean="0"/>
              <a:t>. </a:t>
            </a:r>
          </a:p>
          <a:p>
            <a:r>
              <a:rPr lang="es-ES" sz="1600" dirty="0" smtClean="0"/>
              <a:t>Imágenes de una </a:t>
            </a:r>
            <a:r>
              <a:rPr lang="es-ES" sz="1600" b="1" dirty="0"/>
              <a:t>Bolivia que avanza,</a:t>
            </a:r>
            <a:r>
              <a:rPr lang="es-ES" sz="1600" dirty="0"/>
              <a:t> </a:t>
            </a:r>
            <a:r>
              <a:rPr lang="es-ES" sz="1600" dirty="0" smtClean="0"/>
              <a:t>que </a:t>
            </a:r>
            <a:r>
              <a:rPr lang="es-ES" sz="1600" dirty="0"/>
              <a:t>los recursos que ingresan por concepto de impuestos se materializan en hospitales, escuelas, caminos y </a:t>
            </a:r>
            <a:r>
              <a:rPr lang="es-ES" sz="1600" dirty="0" smtClean="0"/>
              <a:t>otros</a:t>
            </a:r>
            <a:r>
              <a:rPr lang="es-ES" sz="1600" b="1" dirty="0" smtClean="0"/>
              <a:t>.</a:t>
            </a:r>
            <a:r>
              <a:rPr lang="es-ES" sz="1600" dirty="0" smtClean="0"/>
              <a:t> </a:t>
            </a:r>
            <a:endParaRPr lang="es-ES" sz="1600" dirty="0"/>
          </a:p>
          <a:p>
            <a:r>
              <a:rPr lang="es-ES" sz="1600" dirty="0" smtClean="0"/>
              <a:t>Valores </a:t>
            </a:r>
            <a:r>
              <a:rPr lang="es-ES" sz="1600" dirty="0"/>
              <a:t>de la </a:t>
            </a:r>
            <a:r>
              <a:rPr lang="es-ES" sz="1600" dirty="0" smtClean="0"/>
              <a:t>campaña</a:t>
            </a:r>
            <a:r>
              <a:rPr lang="es-ES" sz="1600" dirty="0"/>
              <a:t>: </a:t>
            </a:r>
            <a:r>
              <a:rPr lang="es-ES" sz="1600" b="1" dirty="0"/>
              <a:t>equidad, justicia, bienestar, «Vivir Bien»</a:t>
            </a:r>
          </a:p>
          <a:p>
            <a:r>
              <a:rPr lang="es-ES" sz="1600" b="1" dirty="0" smtClean="0"/>
              <a:t>Publicidad alternativa de refuerzo</a:t>
            </a:r>
            <a:r>
              <a:rPr lang="es-ES" sz="1600" dirty="0" smtClean="0"/>
              <a:t>: </a:t>
            </a:r>
            <a:r>
              <a:rPr lang="es-ES" sz="1600" dirty="0" err="1"/>
              <a:t>gigantografías</a:t>
            </a:r>
            <a:r>
              <a:rPr lang="es-ES" sz="1600" dirty="0"/>
              <a:t>, </a:t>
            </a:r>
            <a:r>
              <a:rPr lang="es-ES" sz="1600" dirty="0" smtClean="0"/>
              <a:t>vallas, artes de prensa </a:t>
            </a:r>
            <a:r>
              <a:rPr lang="es-ES" sz="1600" dirty="0"/>
              <a:t>y otros</a:t>
            </a:r>
            <a:r>
              <a:rPr lang="es-ES" sz="1600" dirty="0" smtClean="0"/>
              <a:t>.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7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7756" y="908720"/>
            <a:ext cx="2799328" cy="2001037"/>
          </a:xfrm>
          <a:prstGeom prst="rect">
            <a:avLst/>
          </a:prstGeom>
        </p:spPr>
      </p:pic>
      <p:sp>
        <p:nvSpPr>
          <p:cNvPr id="8" name="AutoShape 17"/>
          <p:cNvSpPr>
            <a:spLocks noChangeArrowheads="1"/>
          </p:cNvSpPr>
          <p:nvPr/>
        </p:nvSpPr>
        <p:spPr bwMode="auto">
          <a:xfrm rot="10800000">
            <a:off x="5510294" y="2939183"/>
            <a:ext cx="3349762" cy="333375"/>
          </a:xfrm>
          <a:prstGeom prst="triangle">
            <a:avLst>
              <a:gd name="adj" fmla="val 50000"/>
            </a:avLst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s-ES"/>
          </a:p>
        </p:txBody>
      </p:sp>
      <p:sp>
        <p:nvSpPr>
          <p:cNvPr id="9" name="AutoShape 17"/>
          <p:cNvSpPr>
            <a:spLocks noChangeArrowheads="1"/>
          </p:cNvSpPr>
          <p:nvPr/>
        </p:nvSpPr>
        <p:spPr bwMode="auto">
          <a:xfrm rot="10800000">
            <a:off x="1475656" y="1286019"/>
            <a:ext cx="3349762" cy="333375"/>
          </a:xfrm>
          <a:prstGeom prst="triangle">
            <a:avLst>
              <a:gd name="adj" fmla="val 50000"/>
            </a:avLst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756" y="3537843"/>
            <a:ext cx="3273414" cy="217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3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Spots Balón Azul 2014</a:t>
            </a:r>
            <a:endParaRPr lang="es-BO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41645"/>
            <a:ext cx="3600450" cy="2391343"/>
          </a:xfrm>
        </p:spPr>
      </p:pic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656" y="1008389"/>
            <a:ext cx="3527425" cy="2515139"/>
          </a:xfrm>
        </p:spPr>
      </p:pic>
      <p:sp>
        <p:nvSpPr>
          <p:cNvPr id="5" name="Marcador de texto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81" y="1008389"/>
            <a:ext cx="3068321" cy="238189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325" y="3163811"/>
            <a:ext cx="3590077" cy="238964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998" y="3253465"/>
            <a:ext cx="3654929" cy="243661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504" y="1214226"/>
            <a:ext cx="3563888" cy="237592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762" y="3600872"/>
            <a:ext cx="3638329" cy="242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5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1748568" y="1019841"/>
            <a:ext cx="3471504" cy="2193135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" sz="20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Impuestos en Facilito” es un producto comunicativo de carácter masivo, que posee un conjunto de temáticas tributarias en lenguaje sencillo</a:t>
            </a:r>
            <a:r>
              <a:rPr lang="es-ES" sz="20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s-ES" sz="2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748568" y="3429000"/>
            <a:ext cx="3471504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es-ES" dirty="0" smtClean="0"/>
              <a:t>Idiomas oficiales: castellano, quechua y </a:t>
            </a:r>
            <a:r>
              <a:rPr lang="es-ES" dirty="0" err="1" smtClean="0"/>
              <a:t>aymara</a:t>
            </a:r>
            <a:r>
              <a:rPr lang="es-ES" dirty="0" smtClean="0"/>
              <a:t> en radios de alcance nacional y local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225109"/>
            <a:ext cx="2280165" cy="166555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030301" y="1096405"/>
            <a:ext cx="288331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 smtClean="0"/>
              <a:t>Frecuencia</a:t>
            </a:r>
            <a:r>
              <a:rPr lang="es-ES" dirty="0"/>
              <a:t>: 1 programa a la semana, de 30 minutos de duración</a:t>
            </a:r>
            <a:r>
              <a:rPr lang="es-ES" dirty="0" smtClean="0"/>
              <a:t>.</a:t>
            </a:r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525905"/>
            <a:ext cx="2178381" cy="171663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152897" y="115508"/>
            <a:ext cx="742745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BO" sz="2800" dirty="0" smtClean="0">
                <a:solidFill>
                  <a:schemeClr val="bg1"/>
                </a:solidFill>
                <a:latin typeface="+mj-lt"/>
              </a:rPr>
              <a:t>Programa radial Impuestos en Facilito</a:t>
            </a:r>
          </a:p>
          <a:p>
            <a:endParaRPr lang="es-BO" dirty="0">
              <a:solidFill>
                <a:schemeClr val="bg1"/>
              </a:solidFill>
            </a:endParaRPr>
          </a:p>
        </p:txBody>
      </p:sp>
      <p:pic>
        <p:nvPicPr>
          <p:cNvPr id="10" name="Picture 3" descr="\\S-nal-pres-047\csrp\2015\PRENSA\FOTOS\6.- JUNIO\18-06-2015 IMPUESTOS EN FACILITO AYMARA\DSC_0510.JP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888" y="4568354"/>
            <a:ext cx="2232248" cy="167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221088"/>
            <a:ext cx="2280166" cy="1868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413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Acciones de Prensa</a:t>
            </a:r>
            <a:r>
              <a:rPr lang="es-BO" dirty="0"/>
              <a:t/>
            </a:r>
            <a:br>
              <a:rPr lang="es-BO" dirty="0"/>
            </a:br>
            <a:endParaRPr lang="es-BO" dirty="0"/>
          </a:p>
        </p:txBody>
      </p:sp>
      <p:sp>
        <p:nvSpPr>
          <p:cNvPr id="6" name="Marcador de contenido 5"/>
          <p:cNvSpPr>
            <a:spLocks noGrp="1"/>
          </p:cNvSpPr>
          <p:nvPr>
            <p:ph sz="half" idx="1"/>
          </p:nvPr>
        </p:nvSpPr>
        <p:spPr>
          <a:xfrm>
            <a:off x="1437265" y="1045389"/>
            <a:ext cx="3600400" cy="3456385"/>
          </a:xfrm>
        </p:spPr>
        <p:txBody>
          <a:bodyPr>
            <a:normAutofit fontScale="85000" lnSpcReduction="20000"/>
          </a:bodyPr>
          <a:lstStyle/>
          <a:p>
            <a:pPr lvl="0" algn="just"/>
            <a:r>
              <a:rPr lang="es-ES" b="1" dirty="0"/>
              <a:t>Boletín  mensual</a:t>
            </a:r>
            <a:endParaRPr lang="es-ES" dirty="0"/>
          </a:p>
          <a:p>
            <a:pPr lvl="0" algn="just"/>
            <a:r>
              <a:rPr lang="es-ES" dirty="0" smtClean="0"/>
              <a:t>Memoria Anual</a:t>
            </a:r>
            <a:endParaRPr lang="es-ES" dirty="0"/>
          </a:p>
          <a:p>
            <a:pPr lvl="0"/>
            <a:r>
              <a:rPr lang="es-ES" b="1" dirty="0" smtClean="0"/>
              <a:t>Monitoreo informativo</a:t>
            </a:r>
            <a:r>
              <a:rPr lang="es-ES" dirty="0" smtClean="0"/>
              <a:t> </a:t>
            </a:r>
            <a:r>
              <a:rPr lang="es-ES" sz="2200" b="1" dirty="0" smtClean="0"/>
              <a:t>Conferencias </a:t>
            </a:r>
            <a:r>
              <a:rPr lang="es-ES" sz="2200" b="1" dirty="0"/>
              <a:t>de prensa  y </a:t>
            </a:r>
            <a:r>
              <a:rPr lang="es-ES" sz="2200" b="1" dirty="0" smtClean="0"/>
              <a:t>entrevistas;</a:t>
            </a:r>
            <a:endParaRPr lang="es-BO" sz="2200" b="1" dirty="0" smtClean="0"/>
          </a:p>
          <a:p>
            <a:pPr lvl="0"/>
            <a:r>
              <a:rPr lang="es-BO" sz="2200" b="1" dirty="0" smtClean="0"/>
              <a:t>Gestión </a:t>
            </a:r>
            <a:r>
              <a:rPr lang="es-BO" sz="2200" b="1" dirty="0"/>
              <a:t>de </a:t>
            </a:r>
            <a:r>
              <a:rPr lang="es-BO" sz="2200" b="1" dirty="0" smtClean="0"/>
              <a:t>medios;</a:t>
            </a:r>
          </a:p>
          <a:p>
            <a:pPr lvl="0"/>
            <a:r>
              <a:rPr lang="es-ES" sz="2200" b="1" dirty="0" smtClean="0"/>
              <a:t>Soportes </a:t>
            </a:r>
            <a:r>
              <a:rPr lang="es-ES" sz="2200" b="1" dirty="0"/>
              <a:t>informativos;</a:t>
            </a:r>
            <a:br>
              <a:rPr lang="es-ES" sz="2200" b="1" dirty="0"/>
            </a:br>
            <a:r>
              <a:rPr lang="es-ES" sz="2200" b="1" dirty="0"/>
              <a:t>(notas de prensa, </a:t>
            </a:r>
            <a:r>
              <a:rPr lang="es-ES" sz="2200" b="1" dirty="0" smtClean="0"/>
              <a:t>boletines, trípticos </a:t>
            </a:r>
            <a:r>
              <a:rPr lang="es-ES" sz="2200" b="1" dirty="0"/>
              <a:t>y </a:t>
            </a:r>
            <a:r>
              <a:rPr lang="es-ES" sz="2200" b="1" dirty="0" smtClean="0"/>
              <a:t>otros)</a:t>
            </a:r>
          </a:p>
          <a:p>
            <a:pPr lvl="0"/>
            <a:r>
              <a:rPr lang="es-ES" sz="2200" b="1" dirty="0" smtClean="0"/>
              <a:t>Gestión </a:t>
            </a:r>
            <a:r>
              <a:rPr lang="es-ES" sz="2200" b="1" dirty="0"/>
              <a:t>institucional</a:t>
            </a:r>
            <a:r>
              <a:rPr lang="es-ES" sz="2200" dirty="0"/>
              <a:t> </a:t>
            </a:r>
            <a:endParaRPr lang="es-ES" sz="2200" dirty="0" smtClean="0"/>
          </a:p>
          <a:p>
            <a:pPr lvl="0"/>
            <a:r>
              <a:rPr lang="es-ES" b="1" dirty="0" smtClean="0"/>
              <a:t>Paneles informativos</a:t>
            </a:r>
          </a:p>
          <a:p>
            <a:endParaRPr lang="es-BO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9" name="Picture 3" descr="C:\Users\erika.guardia\Documents\Mis archivos recibidos\memoria-2013-09-06-14-(impresion)-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248" y="935787"/>
            <a:ext cx="1800349" cy="232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erika.guardia\Documents\Mis archivos recibidos\Panel-1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28" y="4370272"/>
            <a:ext cx="3311571" cy="167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I:\IMÁGENES\monitoreo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234669"/>
            <a:ext cx="3530850" cy="157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45" y="957004"/>
            <a:ext cx="1770451" cy="229117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599" y="4679591"/>
            <a:ext cx="2184603" cy="161872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483" y="4574054"/>
            <a:ext cx="1431373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9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Comunicación Digital</a:t>
            </a:r>
            <a:br>
              <a:rPr lang="es-ES" b="1" dirty="0"/>
            </a:br>
            <a:endParaRPr lang="es-ES" b="1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" sz="1800" dirty="0" smtClean="0"/>
              <a:t>CSRP administra y actualiza la página </a:t>
            </a:r>
            <a:r>
              <a:rPr lang="es-ES" sz="1800" dirty="0"/>
              <a:t>web del SIN en lo referente a información e imagen </a:t>
            </a:r>
            <a:r>
              <a:rPr lang="es-ES" sz="1800" dirty="0" smtClean="0"/>
              <a:t>institucional.</a:t>
            </a:r>
          </a:p>
          <a:p>
            <a:endParaRPr lang="es-ES" sz="1800" dirty="0"/>
          </a:p>
          <a:p>
            <a:endParaRPr lang="es-ES" sz="1800" dirty="0"/>
          </a:p>
          <a:p>
            <a:pPr marL="0" indent="0">
              <a:buNone/>
            </a:pPr>
            <a:endParaRPr lang="es-ES" sz="1800" dirty="0"/>
          </a:p>
          <a:p>
            <a:endParaRPr lang="es-ES" sz="1800" dirty="0" smtClean="0"/>
          </a:p>
          <a:p>
            <a:endParaRPr lang="es-ES" sz="1800" dirty="0"/>
          </a:p>
          <a:p>
            <a:endParaRPr lang="es-ES" sz="1800" dirty="0" smtClean="0"/>
          </a:p>
          <a:p>
            <a:endParaRPr lang="es-ES" sz="1800" dirty="0"/>
          </a:p>
          <a:p>
            <a:endParaRPr lang="es-ES" sz="1800" dirty="0" smtClean="0"/>
          </a:p>
          <a:p>
            <a:endParaRPr lang="es-ES" sz="1800" dirty="0"/>
          </a:p>
          <a:p>
            <a:r>
              <a:rPr lang="es-ES" sz="1800" dirty="0" smtClean="0"/>
              <a:t>Se tienen activas las </a:t>
            </a:r>
            <a:r>
              <a:rPr lang="es-ES" sz="1800" dirty="0"/>
              <a:t>cuentas de Facebook y </a:t>
            </a:r>
            <a:r>
              <a:rPr lang="es-ES" sz="1800" dirty="0" smtClean="0"/>
              <a:t>twitter.</a:t>
            </a:r>
            <a:endParaRPr lang="es-ES" sz="1800" dirty="0"/>
          </a:p>
        </p:txBody>
      </p:sp>
      <p:grpSp>
        <p:nvGrpSpPr>
          <p:cNvPr id="5" name="9 Grupo"/>
          <p:cNvGrpSpPr/>
          <p:nvPr/>
        </p:nvGrpSpPr>
        <p:grpSpPr>
          <a:xfrm>
            <a:off x="3995936" y="5302423"/>
            <a:ext cx="3096344" cy="713181"/>
            <a:chOff x="1619672" y="2155300"/>
            <a:chExt cx="1960984" cy="304800"/>
          </a:xfrm>
        </p:grpSpPr>
        <p:pic>
          <p:nvPicPr>
            <p:cNvPr id="6" name="1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672" y="2155300"/>
              <a:ext cx="304800" cy="304800"/>
            </a:xfrm>
            <a:prstGeom prst="rect">
              <a:avLst/>
            </a:prstGeom>
          </p:spPr>
        </p:pic>
        <p:pic>
          <p:nvPicPr>
            <p:cNvPr id="7" name="2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5736" y="2155300"/>
              <a:ext cx="304800" cy="304800"/>
            </a:xfrm>
            <a:prstGeom prst="rect">
              <a:avLst/>
            </a:prstGeom>
          </p:spPr>
        </p:pic>
        <p:pic>
          <p:nvPicPr>
            <p:cNvPr id="8" name="3 Image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1800" y="2155300"/>
              <a:ext cx="304800" cy="304800"/>
            </a:xfrm>
            <a:prstGeom prst="rect">
              <a:avLst/>
            </a:prstGeom>
          </p:spPr>
        </p:pic>
        <p:pic>
          <p:nvPicPr>
            <p:cNvPr id="9" name="8 Imagen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5856" y="2155300"/>
              <a:ext cx="304800" cy="304800"/>
            </a:xfrm>
            <a:prstGeom prst="rect">
              <a:avLst/>
            </a:prstGeom>
          </p:spPr>
        </p:pic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295" y="2057733"/>
            <a:ext cx="8008541" cy="223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238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¿Cómo posicionamos la imagen institucional del SIN?</a:t>
            </a:r>
            <a:endParaRPr lang="es-ES" dirty="0"/>
          </a:p>
        </p:txBody>
      </p:sp>
      <p:sp>
        <p:nvSpPr>
          <p:cNvPr id="6" name="5 Marcador de texto"/>
          <p:cNvSpPr>
            <a:spLocks noGrp="1"/>
          </p:cNvSpPr>
          <p:nvPr>
            <p:ph type="body" sz="quarter" idx="10"/>
          </p:nvPr>
        </p:nvSpPr>
        <p:spPr>
          <a:xfrm>
            <a:off x="19572" y="6453336"/>
            <a:ext cx="5905351" cy="620688"/>
          </a:xfrm>
        </p:spPr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873399133"/>
              </p:ext>
            </p:extLst>
          </p:nvPr>
        </p:nvGraphicFramePr>
        <p:xfrm>
          <a:off x="2123728" y="1052505"/>
          <a:ext cx="6768752" cy="3659291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6768752"/>
              </a:tblGrid>
              <a:tr h="2880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400" dirty="0" smtClean="0">
                          <a:effectLst/>
                        </a:rPr>
                        <a:t>Productos</a:t>
                      </a:r>
                      <a:endParaRPr lang="es-ES" sz="1400" dirty="0">
                        <a:solidFill>
                          <a:schemeClr val="bg1"/>
                        </a:solidFill>
                        <a:effectLst/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400" dirty="0">
                          <a:effectLst/>
                        </a:rPr>
                        <a:t>Campañas masivas </a:t>
                      </a:r>
                      <a:r>
                        <a:rPr lang="es-BO" sz="1400" dirty="0" smtClean="0">
                          <a:effectLst/>
                        </a:rPr>
                        <a:t>de comunicación (tv,</a:t>
                      </a:r>
                      <a:r>
                        <a:rPr lang="es-BO" sz="1400" baseline="0" dirty="0" smtClean="0">
                          <a:effectLst/>
                        </a:rPr>
                        <a:t> radio, prensa escrita)</a:t>
                      </a:r>
                      <a:endParaRPr lang="es-ES" sz="1400" dirty="0">
                        <a:effectLst/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61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400" dirty="0" smtClean="0">
                          <a:effectLst/>
                        </a:rPr>
                        <a:t>Programas radiales </a:t>
                      </a:r>
                      <a:r>
                        <a:rPr lang="es-BO" sz="1400" b="1" dirty="0" smtClean="0">
                          <a:effectLst/>
                        </a:rPr>
                        <a:t>“Impuestos </a:t>
                      </a:r>
                      <a:r>
                        <a:rPr lang="es-BO" sz="1400" b="1" dirty="0">
                          <a:effectLst/>
                        </a:rPr>
                        <a:t>en Facilito</a:t>
                      </a:r>
                      <a:r>
                        <a:rPr lang="es-BO" sz="1400" b="1" dirty="0" smtClean="0">
                          <a:effectLst/>
                        </a:rPr>
                        <a:t>”</a:t>
                      </a:r>
                    </a:p>
                    <a:p>
                      <a:pPr marL="0"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400" dirty="0" smtClean="0">
                          <a:effectLst/>
                        </a:rPr>
                        <a:t> Castellano (radios</a:t>
                      </a:r>
                      <a:r>
                        <a:rPr lang="es-BO" sz="1400" baseline="0" dirty="0" smtClean="0">
                          <a:effectLst/>
                        </a:rPr>
                        <a:t> Panamericana, Fides, </a:t>
                      </a:r>
                      <a:r>
                        <a:rPr lang="es-BO" sz="1400" baseline="0" dirty="0" err="1" smtClean="0">
                          <a:effectLst/>
                        </a:rPr>
                        <a:t>Qhana</a:t>
                      </a:r>
                      <a:r>
                        <a:rPr lang="es-BO" sz="1400" baseline="0" dirty="0" smtClean="0">
                          <a:effectLst/>
                        </a:rPr>
                        <a:t>, Santa Cruz)</a:t>
                      </a:r>
                      <a:endParaRPr lang="es-ES" sz="1400" dirty="0">
                        <a:effectLst/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051">
                <a:tc>
                  <a:txBody>
                    <a:bodyPr/>
                    <a:lstStyle/>
                    <a:p>
                      <a:pPr marL="0" indent="35877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400" dirty="0" err="1" smtClean="0">
                          <a:effectLst/>
                        </a:rPr>
                        <a:t>Aymara</a:t>
                      </a:r>
                      <a:r>
                        <a:rPr lang="es-BO" sz="1400" dirty="0" smtClean="0">
                          <a:effectLst/>
                        </a:rPr>
                        <a:t> (radio Patria Nueva)</a:t>
                      </a:r>
                      <a:endParaRPr lang="es-ES" sz="1400" dirty="0">
                        <a:effectLst/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051">
                <a:tc>
                  <a:txBody>
                    <a:bodyPr/>
                    <a:lstStyle/>
                    <a:p>
                      <a:pPr marL="0" indent="35877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400" dirty="0" smtClean="0">
                          <a:effectLst/>
                        </a:rPr>
                        <a:t>Quechua (radio </a:t>
                      </a:r>
                      <a:r>
                        <a:rPr lang="es-BO" sz="1400" dirty="0" err="1" smtClean="0">
                          <a:effectLst/>
                        </a:rPr>
                        <a:t>Cepra</a:t>
                      </a:r>
                      <a:r>
                        <a:rPr lang="es-BO" sz="1400" dirty="0" smtClean="0">
                          <a:effectLst/>
                        </a:rPr>
                        <a:t> de Cochabamba)</a:t>
                      </a:r>
                      <a:endParaRPr lang="es-ES" sz="1400" dirty="0">
                        <a:effectLst/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0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400" dirty="0">
                          <a:effectLst/>
                        </a:rPr>
                        <a:t>Notas de </a:t>
                      </a:r>
                      <a:r>
                        <a:rPr lang="es-BO" sz="1400" dirty="0" smtClean="0">
                          <a:effectLst/>
                        </a:rPr>
                        <a:t>prensa y</a:t>
                      </a:r>
                      <a:r>
                        <a:rPr lang="es-BO" sz="1400" baseline="0" dirty="0" smtClean="0">
                          <a:effectLst/>
                        </a:rPr>
                        <a:t> reportajes especiales</a:t>
                      </a:r>
                      <a:endParaRPr lang="es-ES" sz="1400" dirty="0">
                        <a:effectLst/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61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400" dirty="0" smtClean="0">
                          <a:effectLst/>
                        </a:rPr>
                        <a:t>Réplicas de notas </a:t>
                      </a:r>
                      <a:r>
                        <a:rPr lang="es-BO" sz="1400" dirty="0">
                          <a:effectLst/>
                        </a:rPr>
                        <a:t>de </a:t>
                      </a:r>
                      <a:r>
                        <a:rPr lang="es-BO" sz="1400" dirty="0" smtClean="0">
                          <a:effectLst/>
                        </a:rPr>
                        <a:t>prensa (gestión de medios), respuesta a solicitudes de información (cuestionarios), mensajes</a:t>
                      </a:r>
                      <a:r>
                        <a:rPr lang="es-BO" sz="1400" baseline="0" dirty="0" smtClean="0">
                          <a:effectLst/>
                        </a:rPr>
                        <a:t> de </a:t>
                      </a:r>
                      <a:r>
                        <a:rPr lang="es-BO" sz="1400" baseline="0" dirty="0" err="1" smtClean="0">
                          <a:effectLst/>
                        </a:rPr>
                        <a:t>salutación,discursos</a:t>
                      </a:r>
                      <a:r>
                        <a:rPr lang="es-BO" sz="1400" baseline="0" dirty="0" smtClean="0">
                          <a:effectLst/>
                        </a:rPr>
                        <a:t>.</a:t>
                      </a:r>
                      <a:endParaRPr lang="es-ES" sz="1400" dirty="0">
                        <a:effectLst/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0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400" dirty="0">
                          <a:effectLst/>
                        </a:rPr>
                        <a:t>Conferencias de </a:t>
                      </a:r>
                      <a:r>
                        <a:rPr lang="es-BO" sz="1400" dirty="0" smtClean="0">
                          <a:effectLst/>
                        </a:rPr>
                        <a:t>prensa (preparación de contenidos)</a:t>
                      </a:r>
                      <a:endParaRPr lang="es-ES" sz="1400" dirty="0">
                        <a:effectLst/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0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400" dirty="0">
                          <a:effectLst/>
                        </a:rPr>
                        <a:t>Tour de medios televisivos y </a:t>
                      </a:r>
                      <a:r>
                        <a:rPr lang="es-BO" sz="1400" dirty="0" smtClean="0">
                          <a:effectLst/>
                        </a:rPr>
                        <a:t>radiales</a:t>
                      </a:r>
                      <a:endParaRPr lang="es-ES" sz="1400" dirty="0">
                        <a:effectLst/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0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400" dirty="0">
                          <a:effectLst/>
                        </a:rPr>
                        <a:t>Boletines </a:t>
                      </a:r>
                      <a:r>
                        <a:rPr lang="es-BO" sz="1400" dirty="0" smtClean="0">
                          <a:effectLst/>
                        </a:rPr>
                        <a:t>mensuales (Trípticos, Separata SFV,</a:t>
                      </a:r>
                      <a:r>
                        <a:rPr lang="es-BO" sz="1400" baseline="0" dirty="0" smtClean="0">
                          <a:effectLst/>
                        </a:rPr>
                        <a:t> Formularios 200 y 400, Paquete Tributario)</a:t>
                      </a:r>
                      <a:endParaRPr lang="es-ES" sz="1400" dirty="0">
                        <a:effectLst/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" name="2 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62" y="2141476"/>
            <a:ext cx="1451653" cy="961485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62" y="3094299"/>
            <a:ext cx="1451653" cy="96422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79" y="4058519"/>
            <a:ext cx="1509783" cy="1001168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02" y="4941168"/>
            <a:ext cx="1451653" cy="1083659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6"/>
            <a:ext cx="1451653" cy="1088740"/>
          </a:xfrm>
          <a:prstGeom prst="rect">
            <a:avLst/>
          </a:prstGeom>
        </p:spPr>
      </p:pic>
      <p:pic>
        <p:nvPicPr>
          <p:cNvPr id="16" name="Picture 2" descr="C:\Users\erika.guardia\Documents\Mis archivos recibidos\Panel-14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311" y="4545320"/>
            <a:ext cx="3597002" cy="181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erika.guardia\Documents\Mis archivos recibidos\CALENDARIOS-D-PATHS-copy-1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789" y="4559104"/>
            <a:ext cx="1154461" cy="173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erika.guardia\Documents\Mis archivos recibidos\AGENDAS-TAPAS-copy-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4687113"/>
            <a:ext cx="1233314" cy="1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13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21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439" y="3278198"/>
            <a:ext cx="1854409" cy="1190643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688" y="3280883"/>
            <a:ext cx="1889831" cy="1417373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Cómo posicionamos la imagen institucional del SIN?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/>
          </p:nvPr>
        </p:nvGraphicFramePr>
        <p:xfrm>
          <a:off x="1763688" y="1052736"/>
          <a:ext cx="7056784" cy="2208276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7056784"/>
              </a:tblGrid>
              <a:tr h="2419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400" dirty="0">
                          <a:effectLst/>
                        </a:rPr>
                        <a:t>Revistas “Impuestos </a:t>
                      </a:r>
                      <a:r>
                        <a:rPr lang="es-BO" sz="1400" dirty="0" smtClean="0">
                          <a:effectLst/>
                        </a:rPr>
                        <a:t>al Día” (edición</a:t>
                      </a:r>
                      <a:r>
                        <a:rPr lang="es-BO" sz="1400" baseline="0" dirty="0" smtClean="0">
                          <a:effectLst/>
                        </a:rPr>
                        <a:t> e impresión)</a:t>
                      </a:r>
                      <a:endParaRPr lang="es-ES" sz="1400" dirty="0">
                        <a:effectLst/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19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400" dirty="0">
                          <a:effectLst/>
                        </a:rPr>
                        <a:t>Memoria </a:t>
                      </a:r>
                      <a:r>
                        <a:rPr lang="es-BO" sz="1400" dirty="0" smtClean="0">
                          <a:effectLst/>
                        </a:rPr>
                        <a:t>institucional (edición</a:t>
                      </a:r>
                      <a:r>
                        <a:rPr lang="es-BO" sz="1400" baseline="0" dirty="0" smtClean="0">
                          <a:effectLst/>
                        </a:rPr>
                        <a:t> e impresión)</a:t>
                      </a:r>
                      <a:endParaRPr lang="es-ES" sz="1400" dirty="0">
                        <a:effectLst/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19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400" dirty="0" smtClean="0">
                          <a:effectLst/>
                        </a:rPr>
                        <a:t>Monitoreo </a:t>
                      </a:r>
                      <a:r>
                        <a:rPr lang="es-BO" sz="1400" dirty="0">
                          <a:effectLst/>
                        </a:rPr>
                        <a:t>de </a:t>
                      </a:r>
                      <a:r>
                        <a:rPr lang="es-BO" sz="1400" dirty="0" smtClean="0">
                          <a:effectLst/>
                        </a:rPr>
                        <a:t>prensa y alertas tempranas (escritos</a:t>
                      </a:r>
                      <a:r>
                        <a:rPr lang="es-BO" sz="1400" dirty="0">
                          <a:effectLst/>
                        </a:rPr>
                        <a:t>, </a:t>
                      </a:r>
                      <a:r>
                        <a:rPr lang="es-BO" sz="1400" dirty="0" smtClean="0">
                          <a:effectLst/>
                        </a:rPr>
                        <a:t>digitales, televisivos y radiales)</a:t>
                      </a:r>
                      <a:endParaRPr lang="es-ES" sz="1400" dirty="0">
                        <a:effectLst/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19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400" dirty="0">
                          <a:effectLst/>
                        </a:rPr>
                        <a:t>Paneles </a:t>
                      </a:r>
                      <a:r>
                        <a:rPr lang="es-BO" sz="1400" dirty="0" smtClean="0">
                          <a:effectLst/>
                        </a:rPr>
                        <a:t>internos (Redes sociales, Facebook, </a:t>
                      </a:r>
                      <a:r>
                        <a:rPr lang="es-BO" sz="1400" dirty="0" err="1" smtClean="0">
                          <a:effectLst/>
                        </a:rPr>
                        <a:t>Twitter</a:t>
                      </a:r>
                      <a:r>
                        <a:rPr lang="es-BO" sz="1400" dirty="0" smtClean="0">
                          <a:effectLst/>
                        </a:rPr>
                        <a:t>)</a:t>
                      </a:r>
                      <a:endParaRPr lang="es-ES" sz="1400" dirty="0">
                        <a:effectLst/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19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400" dirty="0">
                          <a:effectLst/>
                        </a:rPr>
                        <a:t>Eventos internos y </a:t>
                      </a:r>
                      <a:r>
                        <a:rPr lang="es-BO" sz="1400" dirty="0" smtClean="0">
                          <a:effectLst/>
                        </a:rPr>
                        <a:t>externos (Día de la Madre, Día del SIN, Taller Vocería,</a:t>
                      </a:r>
                      <a:r>
                        <a:rPr lang="es-BO" sz="1400" baseline="0" dirty="0" smtClean="0">
                          <a:effectLst/>
                        </a:rPr>
                        <a:t> otros)</a:t>
                      </a:r>
                      <a:endParaRPr lang="es-ES" sz="1400" dirty="0">
                        <a:effectLst/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047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400" dirty="0" smtClean="0">
                          <a:effectLst/>
                        </a:rPr>
                        <a:t>Promoción</a:t>
                      </a:r>
                      <a:r>
                        <a:rPr lang="es-BO" sz="1400" baseline="0" dirty="0" smtClean="0">
                          <a:effectLst/>
                        </a:rPr>
                        <a:t> de </a:t>
                      </a:r>
                      <a:r>
                        <a:rPr lang="es-BO" sz="1400" dirty="0" smtClean="0">
                          <a:effectLst/>
                        </a:rPr>
                        <a:t>Ferias de Cultura Tributaria y Día de Cultura Tributaria (</a:t>
                      </a:r>
                      <a:r>
                        <a:rPr lang="es-BO" sz="1400" dirty="0" err="1" smtClean="0">
                          <a:effectLst/>
                        </a:rPr>
                        <a:t>Expocruz</a:t>
                      </a:r>
                      <a:r>
                        <a:rPr lang="es-BO" sz="1400" dirty="0" smtClean="0">
                          <a:effectLst/>
                        </a:rPr>
                        <a:t>, </a:t>
                      </a:r>
                      <a:r>
                        <a:rPr lang="es-BO" sz="1400" dirty="0" err="1" smtClean="0">
                          <a:effectLst/>
                        </a:rPr>
                        <a:t>Feicobol</a:t>
                      </a:r>
                      <a:r>
                        <a:rPr lang="es-BO" sz="1400" dirty="0" smtClean="0">
                          <a:effectLst/>
                        </a:rPr>
                        <a:t>, Tarija, Oruro, Feria del Libro)</a:t>
                      </a:r>
                      <a:endParaRPr lang="es-ES" sz="1400" dirty="0">
                        <a:effectLst/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19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400" dirty="0">
                          <a:effectLst/>
                        </a:rPr>
                        <a:t>Ferias institucionales “Comunicando el Cambio</a:t>
                      </a:r>
                      <a:r>
                        <a:rPr lang="es-BO" sz="1400" dirty="0" smtClean="0">
                          <a:effectLst/>
                        </a:rPr>
                        <a:t>” a nivel nacional</a:t>
                      </a:r>
                      <a:endParaRPr lang="es-ES" sz="1400" dirty="0">
                        <a:effectLst/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19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BO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Mejoramiento</a:t>
                      </a:r>
                      <a:r>
                        <a:rPr lang="es-BO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de fachadas y otros</a:t>
                      </a:r>
                      <a:endParaRPr lang="es-ES" sz="1400" dirty="0">
                        <a:effectLst/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6 Imagen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51" y="3592532"/>
            <a:ext cx="1353705" cy="898580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7025" y="1811753"/>
            <a:ext cx="1319237" cy="901283"/>
          </a:xfrm>
          <a:prstGeom prst="rect">
            <a:avLst/>
          </a:prstGeom>
        </p:spPr>
      </p:pic>
      <p:pic>
        <p:nvPicPr>
          <p:cNvPr id="14" name="Picture 8" descr="I:\IMÁGENES\monitoreos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5" y="4491112"/>
            <a:ext cx="3942111" cy="175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4943"/>
            <a:ext cx="1336263" cy="951186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7026" y="859116"/>
            <a:ext cx="1319236" cy="873744"/>
          </a:xfrm>
          <a:prstGeom prst="rect">
            <a:avLst/>
          </a:prstGeom>
        </p:spPr>
      </p:pic>
      <p:pic>
        <p:nvPicPr>
          <p:cNvPr id="2051" name="Picture 3" descr="C:\Users\erika.guardia\Documents\Mis archivos recibidos\memoria-2013-09-06-14-(impresion)-1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339" y="4552979"/>
            <a:ext cx="1332944" cy="172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I:\IMÁGENES\PRODUCTOS SIN 2013\disenioCDFeria-final-NEW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283" y="4552979"/>
            <a:ext cx="1776643" cy="177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20 Imagen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245635"/>
            <a:ext cx="2318160" cy="3090880"/>
          </a:xfrm>
          <a:prstGeom prst="rect">
            <a:avLst/>
          </a:prstGeom>
        </p:spPr>
      </p:pic>
      <p:pic>
        <p:nvPicPr>
          <p:cNvPr id="2052" name="Picture 4" descr="C:\Users\erika.guardia\Documents\Mis archivos recibidos\felicidades-Pando---CAMBIO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635" y="3280883"/>
            <a:ext cx="1853779" cy="118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48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OBJETIVO PRINCIPAL DE CSRP</a:t>
            </a:r>
            <a:endParaRPr lang="es-ES" dirty="0"/>
          </a:p>
        </p:txBody>
      </p:sp>
      <p:sp>
        <p:nvSpPr>
          <p:cNvPr id="6" name="5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7" name="6 Marcador de texto"/>
          <p:cNvSpPr>
            <a:spLocks noGrp="1"/>
          </p:cNvSpPr>
          <p:nvPr>
            <p:ph type="body" sz="quarter" idx="11"/>
          </p:nvPr>
        </p:nvSpPr>
        <p:spPr>
          <a:xfrm>
            <a:off x="1187450" y="1052513"/>
            <a:ext cx="7488238" cy="1440383"/>
          </a:xfrm>
        </p:spPr>
        <p:txBody>
          <a:bodyPr/>
          <a:lstStyle/>
          <a:p>
            <a:pPr marL="400050" lvl="1" indent="0">
              <a:buNone/>
            </a:pPr>
            <a:endParaRPr lang="es-ES" sz="2000" i="1" dirty="0" smtClean="0"/>
          </a:p>
          <a:p>
            <a:pPr marL="0" indent="0" algn="just">
              <a:buNone/>
            </a:pPr>
            <a:r>
              <a:rPr lang="es-ES" sz="1600" i="1" dirty="0" smtClean="0"/>
              <a:t>Comunicación Social y Relaciones Públicas (CSRP) diseña y ejecuta el Plan Estratégico de Comunicación, en función a los objetivos institucionales establecidos por el Servicio de Impuestos Nacionales (SIN).</a:t>
            </a:r>
          </a:p>
        </p:txBody>
      </p:sp>
      <p:sp>
        <p:nvSpPr>
          <p:cNvPr id="8" name="6 Marcador de texto"/>
          <p:cNvSpPr txBox="1">
            <a:spLocks/>
          </p:cNvSpPr>
          <p:nvPr/>
        </p:nvSpPr>
        <p:spPr>
          <a:xfrm>
            <a:off x="4355209" y="2387649"/>
            <a:ext cx="4320479" cy="381642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s-ES" sz="2100" dirty="0"/>
              <a:t>	Lograr una comunicación externa e interna apropiada y oportuna para posicionar al Servicio de Impuestos Nacionales (SIN) como la principal entidad recaudadora de ingresos, para financiar tareas públicas nacionales y </a:t>
            </a:r>
            <a:r>
              <a:rPr lang="es-ES" sz="2100" dirty="0" smtClean="0"/>
              <a:t>como generadora de cultura tributaria.</a:t>
            </a:r>
            <a:endParaRPr lang="es-ES" sz="2100" dirty="0"/>
          </a:p>
        </p:txBody>
      </p:sp>
      <p:grpSp>
        <p:nvGrpSpPr>
          <p:cNvPr id="13" name="12 Grupo"/>
          <p:cNvGrpSpPr/>
          <p:nvPr/>
        </p:nvGrpSpPr>
        <p:grpSpPr>
          <a:xfrm>
            <a:off x="755577" y="3068960"/>
            <a:ext cx="3456384" cy="1656184"/>
            <a:chOff x="755577" y="3187214"/>
            <a:chExt cx="3456384" cy="1656184"/>
          </a:xfrm>
        </p:grpSpPr>
        <p:sp>
          <p:nvSpPr>
            <p:cNvPr id="12" name="11 Pentágono"/>
            <p:cNvSpPr/>
            <p:nvPr/>
          </p:nvSpPr>
          <p:spPr>
            <a:xfrm>
              <a:off x="755577" y="3187214"/>
              <a:ext cx="3456384" cy="1656184"/>
            </a:xfrm>
            <a:prstGeom prst="homePlat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" name="1 CuadroTexto"/>
            <p:cNvSpPr txBox="1"/>
            <p:nvPr/>
          </p:nvSpPr>
          <p:spPr>
            <a:xfrm>
              <a:off x="1253508" y="3415141"/>
              <a:ext cx="230425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600" dirty="0" smtClean="0">
                  <a:solidFill>
                    <a:schemeClr val="bg1"/>
                  </a:solidFill>
                </a:rPr>
                <a:t>Objetivo</a:t>
              </a:r>
            </a:p>
            <a:p>
              <a:r>
                <a:rPr lang="es-ES" sz="3600" dirty="0">
                  <a:solidFill>
                    <a:schemeClr val="bg1"/>
                  </a:solidFill>
                </a:rPr>
                <a:t>p</a:t>
              </a:r>
              <a:r>
                <a:rPr lang="es-ES" sz="3600" dirty="0" smtClean="0">
                  <a:solidFill>
                    <a:schemeClr val="bg1"/>
                  </a:solidFill>
                </a:rPr>
                <a:t>rincipal</a:t>
              </a:r>
              <a:endParaRPr lang="es-ES" sz="3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658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8658" y="1012879"/>
            <a:ext cx="2255019" cy="156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Objetivos específicos de CSRP</a:t>
            </a:r>
            <a:endParaRPr lang="es-BO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435877" y="1048547"/>
            <a:ext cx="3600400" cy="5400600"/>
          </a:xfrm>
        </p:spPr>
        <p:txBody>
          <a:bodyPr>
            <a:normAutofit fontScale="625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s-ES" dirty="0" smtClean="0"/>
              <a:t>Elaborar y ejecutar una Estrategia Integral de Comunicación para públicos externos e internos para posicionar al SIN como la principal entidad recaudadora de ingresos, </a:t>
            </a:r>
            <a:r>
              <a:rPr lang="es-BO" dirty="0" smtClean="0"/>
              <a:t>para financiar tareas públicas nacionales y como generadora de cultura tributaria.</a:t>
            </a:r>
            <a:endParaRPr lang="es-ES" dirty="0" smtClean="0"/>
          </a:p>
          <a:p>
            <a:pPr marL="0" indent="0" algn="just">
              <a:buNone/>
            </a:pPr>
            <a:endParaRPr lang="es-ES" dirty="0" smtClean="0"/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es-ES" dirty="0"/>
              <a:t>Comunicar y difundir </a:t>
            </a:r>
            <a:r>
              <a:rPr lang="es-BO" dirty="0"/>
              <a:t>los cambios en la normativa tributaria, en el marco del nuevo Estado Plurinacional y de la Constitución Política del Estado</a:t>
            </a:r>
            <a:r>
              <a:rPr lang="es-BO" dirty="0" smtClean="0"/>
              <a:t>.</a:t>
            </a:r>
          </a:p>
          <a:p>
            <a:pPr marL="0" lvl="0" indent="0" algn="just">
              <a:buNone/>
            </a:pPr>
            <a:endParaRPr lang="es-BO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s-ES" dirty="0" smtClean="0"/>
              <a:t>Comunicar </a:t>
            </a:r>
            <a:r>
              <a:rPr lang="es-ES" dirty="0"/>
              <a:t>y difundir </a:t>
            </a:r>
            <a:r>
              <a:rPr lang="es-BO" dirty="0"/>
              <a:t>la importancia de recaudar para financiar tareas </a:t>
            </a:r>
            <a:r>
              <a:rPr lang="es-BO" dirty="0" smtClean="0"/>
              <a:t>públicas.</a:t>
            </a:r>
          </a:p>
          <a:p>
            <a:pPr marL="0" indent="0" algn="just">
              <a:buNone/>
            </a:pPr>
            <a:endParaRPr lang="es-BO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s-ES" dirty="0"/>
              <a:t>Producir y difundir programas  radiales </a:t>
            </a:r>
            <a:r>
              <a:rPr lang="es-ES" dirty="0" smtClean="0"/>
              <a:t>para lograr </a:t>
            </a:r>
            <a:r>
              <a:rPr lang="es-ES" dirty="0"/>
              <a:t>el cumplimiento voluntario de las obligaciones </a:t>
            </a:r>
            <a:r>
              <a:rPr lang="es-ES" dirty="0" smtClean="0"/>
              <a:t>tributarias.</a:t>
            </a:r>
            <a:endParaRPr lang="es-ES" dirty="0"/>
          </a:p>
          <a:p>
            <a:pPr algn="just">
              <a:buFont typeface="Wingdings" panose="05000000000000000000" pitchFamily="2" charset="2"/>
              <a:buChar char="Ø"/>
            </a:pPr>
            <a:endParaRPr lang="es-BO" dirty="0" smtClean="0"/>
          </a:p>
          <a:p>
            <a:pPr marL="0" lvl="0" indent="0" algn="just">
              <a:buNone/>
            </a:pPr>
            <a:endParaRPr lang="es-ES" dirty="0" smtClean="0"/>
          </a:p>
          <a:p>
            <a:endParaRPr lang="es-BO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375041" y="2408548"/>
            <a:ext cx="3600400" cy="2376451"/>
          </a:xfrm>
        </p:spPr>
        <p:txBody>
          <a:bodyPr>
            <a:normAutofit fontScale="550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endParaRPr lang="es-ES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s-BO" sz="2700" dirty="0" smtClean="0"/>
              <a:t>Comunicar y difundir los principales logros de la gestión del SIN.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s-BO" sz="2700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s-BO" sz="2700" dirty="0" smtClean="0"/>
              <a:t>Diseñar y ejecutar campañas comunicaciones acordes a las necesidades institucionales, que consoliden la imagen institucional y la cultura organizacional del SIN.</a:t>
            </a:r>
          </a:p>
          <a:p>
            <a:pPr>
              <a:buFont typeface="Wingdings" panose="05000000000000000000" pitchFamily="2" charset="2"/>
              <a:buChar char="Ø"/>
            </a:pPr>
            <a:endParaRPr lang="es-BO" dirty="0"/>
          </a:p>
          <a:p>
            <a:pPr algn="just">
              <a:buFont typeface="Wingdings" panose="05000000000000000000" pitchFamily="2" charset="2"/>
              <a:buChar char="Ø"/>
            </a:pPr>
            <a:endParaRPr lang="es-ES" dirty="0" smtClean="0"/>
          </a:p>
          <a:p>
            <a:pPr algn="just">
              <a:buFont typeface="Wingdings" panose="05000000000000000000" pitchFamily="2" charset="2"/>
              <a:buChar char="Ø"/>
            </a:pPr>
            <a:endParaRPr lang="es-ES" dirty="0"/>
          </a:p>
          <a:p>
            <a:pPr algn="just">
              <a:buFont typeface="Wingdings" panose="05000000000000000000" pitchFamily="2" charset="2"/>
              <a:buChar char="Ø"/>
            </a:pPr>
            <a:endParaRPr lang="es-ES" dirty="0"/>
          </a:p>
          <a:p>
            <a:pPr>
              <a:buFont typeface="Wingdings" panose="05000000000000000000" pitchFamily="2" charset="2"/>
              <a:buChar char="Ø"/>
            </a:pPr>
            <a:endParaRPr lang="es-BO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BO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285" y="4565370"/>
            <a:ext cx="2507913" cy="167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8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Objetivos específicos de CSRP</a:t>
            </a:r>
            <a:endParaRPr lang="es-BO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403648" y="1108639"/>
            <a:ext cx="3600400" cy="217634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endParaRPr lang="es-ES" dirty="0"/>
          </a:p>
          <a:p>
            <a:pPr lvl="0" algn="just">
              <a:buFont typeface="Wingdings" panose="05000000000000000000" pitchFamily="2" charset="2"/>
              <a:buChar char="Ø"/>
            </a:pPr>
            <a:endParaRPr lang="es-BO" dirty="0"/>
          </a:p>
          <a:p>
            <a:pPr lvl="0" algn="just">
              <a:buFont typeface="Wingdings" panose="05000000000000000000" pitchFamily="2" charset="2"/>
              <a:buChar char="Ø"/>
            </a:pPr>
            <a:endParaRPr lang="es-BO" dirty="0"/>
          </a:p>
          <a:p>
            <a:endParaRPr lang="es-BO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292080" y="3140968"/>
            <a:ext cx="3672408" cy="2808312"/>
          </a:xfrm>
        </p:spPr>
        <p:txBody>
          <a:bodyPr>
            <a:normAutofit fontScale="92500" lnSpcReduction="20000"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s-BO" sz="2100" dirty="0"/>
              <a:t>Fortalecer la comunicación interna de la institución</a:t>
            </a:r>
            <a:r>
              <a:rPr lang="es-BO" sz="2100" dirty="0" smtClean="0"/>
              <a:t>.</a:t>
            </a:r>
          </a:p>
          <a:p>
            <a:pPr marL="0" lvl="0" indent="0">
              <a:buNone/>
            </a:pPr>
            <a:endParaRPr lang="es-BO" sz="21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s-ES" sz="2100" dirty="0"/>
              <a:t>Comunicar y difundir información del SIN, y promover el pago voluntario de impuestos en las ferias de Cultura Tributaria, Interinstitucionales y Departamentales.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es-ES" dirty="0"/>
          </a:p>
          <a:p>
            <a:pPr>
              <a:buFont typeface="Wingdings" panose="05000000000000000000" pitchFamily="2" charset="2"/>
              <a:buChar char="Ø"/>
            </a:pPr>
            <a:endParaRPr lang="es-BO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1019198"/>
            <a:ext cx="2435004" cy="188541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482240"/>
            <a:ext cx="2592288" cy="2627162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294345" y="1022827"/>
            <a:ext cx="44462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BO" dirty="0" smtClean="0"/>
              <a:t>Administrar </a:t>
            </a:r>
            <a:r>
              <a:rPr lang="es-BO" dirty="0"/>
              <a:t>y actualizar la página web del SIN en lo referente a información e imagen </a:t>
            </a:r>
            <a:r>
              <a:rPr lang="es-BO" dirty="0" smtClean="0"/>
              <a:t>institucional</a:t>
            </a:r>
            <a:endParaRPr lang="es-BO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BO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BO" dirty="0"/>
              <a:t>Generar la identidad corporativa de la institución (señal ética y manual corporativo), en el marco del nuevo Estado.</a:t>
            </a:r>
          </a:p>
        </p:txBody>
      </p:sp>
    </p:spTree>
    <p:extLst>
      <p:ext uri="{BB962C8B-B14F-4D97-AF65-F5344CB8AC3E}">
        <p14:creationId xmlns:p14="http://schemas.microsoft.com/office/powerpoint/2010/main" val="119252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Públicos</a:t>
            </a:r>
            <a:endParaRPr lang="es-BO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403648" y="1353902"/>
            <a:ext cx="3600400" cy="2776822"/>
          </a:xfrm>
        </p:spPr>
        <p:txBody>
          <a:bodyPr>
            <a:normAutofit fontScale="92500"/>
          </a:bodyPr>
          <a:lstStyle/>
          <a:p>
            <a:pPr lvl="0" algn="just"/>
            <a:r>
              <a:rPr lang="es-ES" b="1" dirty="0"/>
              <a:t>Contribuyentes </a:t>
            </a:r>
            <a:r>
              <a:rPr lang="es-ES" dirty="0" smtClean="0"/>
              <a:t>(PRICOS, GRACOS, del </a:t>
            </a:r>
            <a:r>
              <a:rPr lang="es-ES" dirty="0"/>
              <a:t>Régimen General y </a:t>
            </a:r>
            <a:r>
              <a:rPr lang="es-ES" dirty="0" smtClean="0"/>
              <a:t>potenciales). </a:t>
            </a:r>
          </a:p>
          <a:p>
            <a:pPr lvl="0" algn="just"/>
            <a:r>
              <a:rPr lang="es-ES" b="1" dirty="0" smtClean="0"/>
              <a:t>Régimen </a:t>
            </a:r>
            <a:r>
              <a:rPr lang="es-ES" b="1" dirty="0"/>
              <a:t>Tributario Simplificado</a:t>
            </a:r>
            <a:r>
              <a:rPr lang="es-ES" dirty="0"/>
              <a:t> y </a:t>
            </a:r>
            <a:r>
              <a:rPr lang="es-ES" dirty="0" smtClean="0"/>
              <a:t>otros </a:t>
            </a:r>
            <a:r>
              <a:rPr lang="es-ES" dirty="0"/>
              <a:t>Regímenes Especiales</a:t>
            </a:r>
            <a:r>
              <a:rPr lang="es-ES" dirty="0" smtClean="0"/>
              <a:t>).</a:t>
            </a:r>
          </a:p>
          <a:p>
            <a:pPr lvl="0" algn="just"/>
            <a:endParaRPr lang="es-ES" dirty="0"/>
          </a:p>
          <a:p>
            <a:endParaRPr lang="es-BO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148064" y="1353902"/>
            <a:ext cx="3528392" cy="2776822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s-ES" b="1" dirty="0"/>
              <a:t>Líderes</a:t>
            </a:r>
            <a:r>
              <a:rPr lang="es-ES" dirty="0"/>
              <a:t> mediáticos y </a:t>
            </a:r>
            <a:r>
              <a:rPr lang="es-BO" dirty="0"/>
              <a:t>medios de comunicación (prensa).</a:t>
            </a:r>
            <a:endParaRPr lang="es-ES" dirty="0"/>
          </a:p>
          <a:p>
            <a:pPr lvl="0" algn="just"/>
            <a:r>
              <a:rPr lang="es-ES" b="1" dirty="0" smtClean="0"/>
              <a:t>Opinión </a:t>
            </a:r>
            <a:r>
              <a:rPr lang="es-ES" b="1" dirty="0"/>
              <a:t>Pública</a:t>
            </a:r>
            <a:r>
              <a:rPr lang="es-ES" dirty="0"/>
              <a:t> en general (adultos, jóvenes y niños)</a:t>
            </a:r>
          </a:p>
          <a:p>
            <a:pPr lvl="0" algn="just"/>
            <a:r>
              <a:rPr lang="es-ES" b="1" dirty="0"/>
              <a:t>Líderes de opinión</a:t>
            </a:r>
            <a:r>
              <a:rPr lang="es-ES" dirty="0"/>
              <a:t>.</a:t>
            </a:r>
          </a:p>
          <a:p>
            <a:pPr lvl="0"/>
            <a:r>
              <a:rPr lang="es-ES" b="1" dirty="0"/>
              <a:t>Público interno</a:t>
            </a:r>
            <a:r>
              <a:rPr lang="es-ES" dirty="0"/>
              <a:t> (servidores públicos y consultores de línea).</a:t>
            </a:r>
          </a:p>
          <a:p>
            <a:endParaRPr lang="es-ES" dirty="0"/>
          </a:p>
          <a:p>
            <a:endParaRPr lang="es-BO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951147"/>
            <a:ext cx="2596822" cy="191299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054" y="4009373"/>
            <a:ext cx="2350707" cy="131639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70" y="4279406"/>
            <a:ext cx="25908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3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Ejes temáticos</a:t>
            </a:r>
            <a:endParaRPr lang="es-ES" b="1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1"/>
          </p:nvPr>
        </p:nvSpPr>
        <p:spPr>
          <a:xfrm>
            <a:off x="1187624" y="1429436"/>
            <a:ext cx="7488238" cy="5113337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sz="1600" dirty="0" smtClean="0"/>
              <a:t>¿</a:t>
            </a:r>
            <a:r>
              <a:rPr lang="es-ES" sz="1600" dirty="0"/>
              <a:t>Qué es el Estado?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1600" dirty="0" smtClean="0"/>
              <a:t>¿</a:t>
            </a:r>
            <a:r>
              <a:rPr lang="es-ES" sz="1600" dirty="0"/>
              <a:t>Para qué sirven los impuestos?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1600" dirty="0" smtClean="0"/>
              <a:t>¿Por </a:t>
            </a:r>
            <a:r>
              <a:rPr lang="es-ES" sz="1600" dirty="0"/>
              <a:t>qué es importante que paguemos impuestos?              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1600" dirty="0" smtClean="0"/>
              <a:t>¿</a:t>
            </a:r>
            <a:r>
              <a:rPr lang="es-ES" sz="1600" dirty="0"/>
              <a:t>Cómo se puede aportar al país</a:t>
            </a:r>
            <a:r>
              <a:rPr lang="es-ES" sz="1600" dirty="0" smtClean="0"/>
              <a:t>? :</a:t>
            </a:r>
            <a:endParaRPr lang="es-ES" sz="1600" dirty="0"/>
          </a:p>
          <a:p>
            <a:pPr marL="0" indent="0">
              <a:buNone/>
            </a:pPr>
            <a:r>
              <a:rPr lang="es-ES" sz="1600" dirty="0"/>
              <a:t>	</a:t>
            </a:r>
            <a:r>
              <a:rPr lang="es-ES" sz="1600" dirty="0" smtClean="0"/>
              <a:t>A</a:t>
            </a:r>
            <a:r>
              <a:rPr lang="es-ES" sz="1600" dirty="0"/>
              <a:t>) </a:t>
            </a:r>
            <a:r>
              <a:rPr lang="es-ES" sz="1600" dirty="0" smtClean="0"/>
              <a:t>Registro</a:t>
            </a:r>
          </a:p>
          <a:p>
            <a:pPr marL="0" indent="0">
              <a:buNone/>
            </a:pPr>
            <a:r>
              <a:rPr lang="es-ES" sz="1600" dirty="0"/>
              <a:t>	</a:t>
            </a:r>
            <a:r>
              <a:rPr lang="es-ES" sz="1600" dirty="0" smtClean="0"/>
              <a:t>B</a:t>
            </a:r>
            <a:r>
              <a:rPr lang="es-ES" sz="1600" dirty="0"/>
              <a:t>) Dando y exigiendo factura</a:t>
            </a:r>
          </a:p>
          <a:p>
            <a:pPr marL="0" indent="0">
              <a:buNone/>
            </a:pPr>
            <a:r>
              <a:rPr lang="es-ES" sz="1600" dirty="0" smtClean="0"/>
              <a:t>	C</a:t>
            </a:r>
            <a:r>
              <a:rPr lang="es-ES" sz="1600" dirty="0"/>
              <a:t>) Presentando mis declaraciones juradas y </a:t>
            </a:r>
            <a:r>
              <a:rPr lang="es-ES" sz="1600" dirty="0" smtClean="0"/>
              <a:t>pagando impuestos</a:t>
            </a:r>
            <a:endParaRPr lang="es-ES" sz="1600" dirty="0"/>
          </a:p>
          <a:p>
            <a:pPr>
              <a:buFont typeface="Wingdings" panose="05000000000000000000" pitchFamily="2" charset="2"/>
              <a:buChar char="q"/>
            </a:pPr>
            <a:r>
              <a:rPr lang="es-ES" sz="1600" dirty="0" smtClean="0"/>
              <a:t>¿</a:t>
            </a:r>
            <a:r>
              <a:rPr lang="es-ES" sz="1600" dirty="0"/>
              <a:t>Quiénes se benefician con el pago de los impuestos?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1600" dirty="0" smtClean="0"/>
              <a:t>¿</a:t>
            </a:r>
            <a:r>
              <a:rPr lang="es-ES" sz="1600" dirty="0"/>
              <a:t>Cómo se distribuyen los impuestos?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1600" dirty="0" smtClean="0"/>
              <a:t>¿</a:t>
            </a:r>
            <a:r>
              <a:rPr lang="es-ES" sz="1600" dirty="0"/>
              <a:t>Quiénes deben pagan impuestos?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1600" dirty="0" smtClean="0"/>
              <a:t>El </a:t>
            </a:r>
            <a:r>
              <a:rPr lang="es-ES" sz="1600" dirty="0"/>
              <a:t>SIN </a:t>
            </a:r>
            <a:r>
              <a:rPr lang="es-ES" sz="1600" dirty="0" smtClean="0"/>
              <a:t>como </a:t>
            </a:r>
            <a:r>
              <a:rPr lang="es-ES" sz="1600" dirty="0"/>
              <a:t>la principal entidad recaudadora de los </a:t>
            </a:r>
            <a:r>
              <a:rPr lang="es-ES" sz="1600" dirty="0" smtClean="0"/>
              <a:t>ingresos</a:t>
            </a:r>
            <a:endParaRPr lang="es-ES" sz="1600" dirty="0"/>
          </a:p>
          <a:p>
            <a:pPr>
              <a:buFont typeface="Wingdings" panose="05000000000000000000" pitchFamily="2" charset="2"/>
              <a:buChar char="q"/>
            </a:pPr>
            <a:r>
              <a:rPr lang="es-ES" sz="1600" dirty="0" smtClean="0"/>
              <a:t>¿</a:t>
            </a:r>
            <a:r>
              <a:rPr lang="es-ES" sz="1600" dirty="0"/>
              <a:t>Qué pasa cuando no pago mis impuestos</a:t>
            </a:r>
            <a:r>
              <a:rPr lang="es-ES" sz="1600" dirty="0" smtClean="0"/>
              <a:t>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1600" dirty="0"/>
              <a:t>Qué obligaciones tributarias debe cumplir si inicia una actividad económica en Bolivia?</a:t>
            </a:r>
          </a:p>
          <a:p>
            <a:pPr marL="0" indent="0">
              <a:buNone/>
            </a:pPr>
            <a:r>
              <a:rPr lang="es-ES" sz="1600" dirty="0" smtClean="0"/>
              <a:t>	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90588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Ejes </a:t>
            </a:r>
            <a:r>
              <a:rPr lang="es-ES" b="1" dirty="0" smtClean="0"/>
              <a:t>temáticos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endParaRPr lang="es-ES" sz="1800" dirty="0" smtClean="0"/>
          </a:p>
          <a:p>
            <a:pPr marL="0" indent="0">
              <a:buNone/>
            </a:pPr>
            <a:r>
              <a:rPr lang="es-ES" sz="1600" dirty="0"/>
              <a:t>A) Obtener NIT: ¿Qué es el NIT?, ¿quiénes deben tener su NIT?</a:t>
            </a:r>
          </a:p>
          <a:p>
            <a:pPr marL="0" indent="0">
              <a:buNone/>
            </a:pPr>
            <a:r>
              <a:rPr lang="es-ES" sz="1600" dirty="0" smtClean="0"/>
              <a:t>B) Requisitos</a:t>
            </a:r>
          </a:p>
          <a:p>
            <a:pPr marL="0" indent="0">
              <a:buNone/>
            </a:pPr>
            <a:endParaRPr lang="es-ES" sz="1600" dirty="0"/>
          </a:p>
          <a:p>
            <a:pPr>
              <a:buFont typeface="Wingdings" panose="05000000000000000000" pitchFamily="2" charset="2"/>
              <a:buChar char="q"/>
            </a:pPr>
            <a:r>
              <a:rPr lang="es-ES" sz="1800" dirty="0" smtClean="0"/>
              <a:t>¿</a:t>
            </a:r>
            <a:r>
              <a:rPr lang="es-ES" sz="1600" dirty="0" smtClean="0"/>
              <a:t>Cómo </a:t>
            </a:r>
            <a:r>
              <a:rPr lang="es-ES" sz="1600" dirty="0"/>
              <a:t>está compuesto el Sistema Tributario Boliviano?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1600" dirty="0" smtClean="0"/>
              <a:t>Derechos </a:t>
            </a:r>
            <a:r>
              <a:rPr lang="es-ES" sz="1600" dirty="0"/>
              <a:t>de los contribuyentes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1600" dirty="0" smtClean="0"/>
              <a:t>Deberes </a:t>
            </a:r>
            <a:r>
              <a:rPr lang="es-ES" sz="1600" dirty="0"/>
              <a:t>de los contribuyentes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1600" dirty="0" smtClean="0"/>
              <a:t>¿</a:t>
            </a:r>
            <a:r>
              <a:rPr lang="es-ES" sz="1600" dirty="0"/>
              <a:t>Qué es la factura y qué es el crédito y débito fiscal?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1600" dirty="0" smtClean="0"/>
              <a:t>¿</a:t>
            </a:r>
            <a:r>
              <a:rPr lang="es-ES" sz="1600" dirty="0"/>
              <a:t>Qué impuestos debo pagar?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1600" dirty="0" err="1" smtClean="0"/>
              <a:t>Reempadronamiento</a:t>
            </a:r>
            <a:r>
              <a:rPr lang="es-ES" sz="1600" dirty="0" smtClean="0"/>
              <a:t> </a:t>
            </a:r>
            <a:r>
              <a:rPr lang="es-ES" sz="1600" dirty="0"/>
              <a:t>al Padrón Biométrico </a:t>
            </a:r>
            <a:endParaRPr lang="es-ES" sz="16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s-ES" sz="1600" dirty="0" smtClean="0"/>
              <a:t>El </a:t>
            </a:r>
            <a:r>
              <a:rPr lang="es-ES" sz="1600" dirty="0"/>
              <a:t>Sistema de Facturación Virtual (SFV</a:t>
            </a:r>
            <a:r>
              <a:rPr lang="es-ES" sz="1600" dirty="0" smtClean="0"/>
              <a:t>).</a:t>
            </a:r>
            <a:endParaRPr lang="es-ES" sz="1600" dirty="0"/>
          </a:p>
          <a:p>
            <a:pPr>
              <a:buFont typeface="Wingdings" panose="05000000000000000000" pitchFamily="2" charset="2"/>
              <a:buChar char="q"/>
            </a:pPr>
            <a:r>
              <a:rPr lang="es-ES" sz="1600" dirty="0" smtClean="0"/>
              <a:t>Falsos fiscalizadores o controladores.</a:t>
            </a:r>
            <a:endParaRPr lang="es-ES" sz="1600" dirty="0"/>
          </a:p>
          <a:p>
            <a:pPr>
              <a:buFont typeface="Wingdings" panose="05000000000000000000" pitchFamily="2" charset="2"/>
              <a:buChar char="q"/>
            </a:pPr>
            <a:r>
              <a:rPr lang="es-ES" sz="1600" dirty="0" smtClean="0"/>
              <a:t>Destino </a:t>
            </a:r>
            <a:r>
              <a:rPr lang="es-ES" sz="1600" dirty="0"/>
              <a:t>de los impuestos y redistribución (equitativa) de la riqueza, al gasto público (para satisfacer las necesidades más urgentes de la población</a:t>
            </a:r>
            <a:r>
              <a:rPr lang="es-ES" sz="1600" dirty="0" smtClean="0"/>
              <a:t>).</a:t>
            </a:r>
            <a:endParaRPr lang="es-ES" sz="1600" dirty="0"/>
          </a:p>
          <a:p>
            <a:pPr>
              <a:buFont typeface="Wingdings" panose="05000000000000000000" pitchFamily="2" charset="2"/>
              <a:buChar char="q"/>
            </a:pPr>
            <a:endParaRPr lang="es-ES" sz="1600" dirty="0" smtClean="0"/>
          </a:p>
          <a:p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347682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Acciones para cumplir el PEC</a:t>
            </a:r>
            <a:br>
              <a:rPr lang="es-ES" b="1" dirty="0" smtClean="0"/>
            </a:br>
            <a:endParaRPr lang="es-ES" b="1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1"/>
          </p:nvPr>
        </p:nvSpPr>
        <p:spPr>
          <a:xfrm>
            <a:off x="1187450" y="1052513"/>
            <a:ext cx="3816598" cy="5113337"/>
          </a:xfr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/>
          <a:lstStyle/>
          <a:p>
            <a:pPr lvl="0">
              <a:buFont typeface="Wingdings" panose="05000000000000000000" pitchFamily="2" charset="2"/>
              <a:buChar char="Ø"/>
            </a:pPr>
            <a:r>
              <a:rPr lang="es-ES" sz="1800" b="1" dirty="0"/>
              <a:t>Identidad </a:t>
            </a:r>
            <a:r>
              <a:rPr lang="es-ES" sz="1800" b="1" dirty="0" smtClean="0"/>
              <a:t>institucional </a:t>
            </a:r>
            <a:r>
              <a:rPr lang="es-ES" sz="1800" dirty="0" smtClean="0"/>
              <a:t>I</a:t>
            </a:r>
            <a:r>
              <a:rPr lang="es-BO" sz="1800" dirty="0" err="1" smtClean="0"/>
              <a:t>dentidad</a:t>
            </a:r>
            <a:r>
              <a:rPr lang="es-BO" sz="1800" dirty="0" smtClean="0"/>
              <a:t> </a:t>
            </a:r>
            <a:r>
              <a:rPr lang="es-BO" sz="1800" dirty="0"/>
              <a:t>corporativa de la institución (señalética y manual corporativo</a:t>
            </a:r>
            <a:r>
              <a:rPr lang="es-BO" sz="1800" dirty="0" smtClean="0"/>
              <a:t>).</a:t>
            </a:r>
            <a:endParaRPr lang="es-ES" sz="18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es-ES" sz="1800" b="1" dirty="0" smtClean="0"/>
              <a:t>Línea </a:t>
            </a:r>
            <a:r>
              <a:rPr lang="es-ES" sz="1800" b="1" dirty="0"/>
              <a:t>gráfica</a:t>
            </a:r>
            <a:r>
              <a:rPr lang="es-ES" sz="1800" dirty="0"/>
              <a:t> </a:t>
            </a:r>
            <a:r>
              <a:rPr lang="es-ES" sz="1800" dirty="0" smtClean="0"/>
              <a:t>(</a:t>
            </a:r>
            <a:r>
              <a:rPr lang="es-ES" sz="1800" dirty="0"/>
              <a:t>artes, spots, tipografía y demás).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s-ES" sz="1800" b="1" dirty="0" smtClean="0"/>
              <a:t>Manejo </a:t>
            </a:r>
            <a:r>
              <a:rPr lang="es-ES" sz="1800" b="1" dirty="0"/>
              <a:t>de </a:t>
            </a:r>
            <a:r>
              <a:rPr lang="es-ES" sz="1800" b="1" dirty="0" smtClean="0"/>
              <a:t>información</a:t>
            </a:r>
            <a:r>
              <a:rPr lang="es-ES" sz="1800" dirty="0" smtClean="0"/>
              <a:t> (</a:t>
            </a:r>
            <a:r>
              <a:rPr lang="es-ES" sz="1800" dirty="0"/>
              <a:t>boletines, notas de prensa y otros</a:t>
            </a:r>
            <a:r>
              <a:rPr lang="es-ES" sz="1800" dirty="0" smtClean="0"/>
              <a:t>).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s-ES" sz="1800" dirty="0" smtClean="0"/>
              <a:t>Campañas comunicacionales: </a:t>
            </a:r>
            <a:r>
              <a:rPr lang="es-ES" sz="1800" b="1" dirty="0" smtClean="0"/>
              <a:t>microprogramas educativos </a:t>
            </a:r>
            <a:r>
              <a:rPr lang="es-ES" sz="1800" dirty="0" smtClean="0"/>
              <a:t>y </a:t>
            </a:r>
            <a:r>
              <a:rPr lang="es-ES" sz="1800" b="1" dirty="0" smtClean="0"/>
              <a:t>spots institucionales.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1800" dirty="0"/>
              <a:t>Difusión del programa radial </a:t>
            </a:r>
            <a:r>
              <a:rPr lang="es-ES" sz="1800" b="1" dirty="0"/>
              <a:t>“Impuestos en Facilito</a:t>
            </a:r>
            <a:r>
              <a:rPr lang="es-ES" sz="1800" dirty="0"/>
              <a:t>” en español, </a:t>
            </a:r>
            <a:r>
              <a:rPr lang="es-ES" sz="1800" dirty="0" err="1"/>
              <a:t>aymara</a:t>
            </a:r>
            <a:r>
              <a:rPr lang="es-ES" sz="1800" dirty="0"/>
              <a:t> y quechua.</a:t>
            </a:r>
          </a:p>
          <a:p>
            <a:pPr marL="0" lvl="0" indent="0">
              <a:buNone/>
            </a:pPr>
            <a:endParaRPr lang="es-ES" sz="1800" b="1" dirty="0" smtClean="0"/>
          </a:p>
        </p:txBody>
      </p:sp>
      <p:sp>
        <p:nvSpPr>
          <p:cNvPr id="5" name="Marcador de texto 3"/>
          <p:cNvSpPr txBox="1">
            <a:spLocks/>
          </p:cNvSpPr>
          <p:nvPr/>
        </p:nvSpPr>
        <p:spPr>
          <a:xfrm>
            <a:off x="5292080" y="1088244"/>
            <a:ext cx="3528392" cy="511333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numCol="1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Wingdings" panose="05000000000000000000" pitchFamily="2" charset="2"/>
              <a:buChar char="Ø"/>
            </a:pPr>
            <a:r>
              <a:rPr lang="es-ES" sz="1600" dirty="0" smtClean="0"/>
              <a:t>Difusión de publicidad en </a:t>
            </a:r>
            <a:r>
              <a:rPr lang="es-ES" sz="1600" b="1" dirty="0" smtClean="0"/>
              <a:t>medios alternativos</a:t>
            </a:r>
            <a:r>
              <a:rPr lang="es-ES" sz="1600" dirty="0" smtClean="0"/>
              <a:t>: vallas publicitarias, pantallas de televisión y otros.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s-BO" sz="1600" b="1" dirty="0" smtClean="0"/>
              <a:t>Página </a:t>
            </a:r>
            <a:r>
              <a:rPr lang="es-BO" sz="1600" b="1" dirty="0"/>
              <a:t>web</a:t>
            </a:r>
            <a:r>
              <a:rPr lang="es-BO" sz="1600" dirty="0"/>
              <a:t> del </a:t>
            </a:r>
            <a:r>
              <a:rPr lang="es-BO" sz="1600" dirty="0" smtClean="0"/>
              <a:t>SIN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es-BO" sz="1600" dirty="0" smtClean="0"/>
          </a:p>
          <a:p>
            <a:pPr lvl="0">
              <a:buFont typeface="Wingdings" panose="05000000000000000000" pitchFamily="2" charset="2"/>
              <a:buChar char="Ø"/>
            </a:pPr>
            <a:endParaRPr lang="es-BO" sz="1600" dirty="0"/>
          </a:p>
          <a:p>
            <a:pPr lvl="0">
              <a:buFont typeface="Wingdings" panose="05000000000000000000" pitchFamily="2" charset="2"/>
              <a:buChar char="Ø"/>
            </a:pPr>
            <a:endParaRPr lang="es-BO" sz="1600" dirty="0" smtClean="0"/>
          </a:p>
          <a:p>
            <a:pPr lvl="0">
              <a:buFont typeface="Wingdings" panose="05000000000000000000" pitchFamily="2" charset="2"/>
              <a:buChar char="Ø"/>
            </a:pPr>
            <a:endParaRPr lang="es-BO" sz="1600" dirty="0" smtClean="0"/>
          </a:p>
          <a:p>
            <a:pPr>
              <a:buFont typeface="Wingdings" panose="05000000000000000000" pitchFamily="2" charset="2"/>
              <a:buChar char="Ø"/>
            </a:pPr>
            <a:endParaRPr lang="es-BO" sz="1600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s-BO" sz="1600" b="1" dirty="0" smtClean="0"/>
              <a:t>Comunicación digital,</a:t>
            </a:r>
            <a:r>
              <a:rPr lang="es-BO" sz="1600" dirty="0" smtClean="0"/>
              <a:t> </a:t>
            </a:r>
            <a:r>
              <a:rPr lang="es-BO" sz="1600" dirty="0"/>
              <a:t>redes sociales (Facebook y Twitter). </a:t>
            </a:r>
            <a:endParaRPr lang="es-BO" sz="16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s-ES" sz="1600" b="1" dirty="0" smtClean="0"/>
              <a:t>Comunicación </a:t>
            </a:r>
            <a:r>
              <a:rPr lang="es-ES" sz="1600" b="1" dirty="0"/>
              <a:t>interna</a:t>
            </a:r>
            <a:r>
              <a:rPr lang="es-ES" sz="1600" dirty="0"/>
              <a:t> con el fin de contribuir al buen clima organizacional. </a:t>
            </a:r>
          </a:p>
          <a:p>
            <a:pPr lvl="0"/>
            <a:endParaRPr lang="es-ES" sz="1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708808"/>
            <a:ext cx="3347590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14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87128" y="116633"/>
            <a:ext cx="8805351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0000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446088" lvl="1">
              <a:spcBef>
                <a:spcPct val="20000"/>
              </a:spcBef>
              <a:spcAft>
                <a:spcPct val="30000"/>
              </a:spcAft>
              <a:buClr>
                <a:srgbClr val="CC3300"/>
              </a:buClr>
              <a:tabLst>
                <a:tab pos="266700" algn="l"/>
              </a:tabLst>
            </a:pPr>
            <a:r>
              <a:rPr lang="es-ES" sz="2800" b="1" dirty="0" smtClean="0">
                <a:solidFill>
                  <a:schemeClr val="bg1"/>
                </a:solidFill>
                <a:latin typeface="+mj-lt"/>
              </a:rPr>
              <a:t>	Microprogramas Educativos</a:t>
            </a:r>
            <a:endParaRPr lang="es-ES" sz="2800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7" name="AutoShape 17"/>
          <p:cNvSpPr>
            <a:spLocks noChangeArrowheads="1"/>
          </p:cNvSpPr>
          <p:nvPr/>
        </p:nvSpPr>
        <p:spPr bwMode="auto">
          <a:xfrm rot="10800000">
            <a:off x="4126364" y="2491369"/>
            <a:ext cx="3349762" cy="333375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F78F05"/>
              </a:gs>
              <a:gs pos="100000">
                <a:srgbClr val="FFF2D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1" name="20 CuadroTexto"/>
          <p:cNvSpPr txBox="1"/>
          <p:nvPr/>
        </p:nvSpPr>
        <p:spPr>
          <a:xfrm>
            <a:off x="2893963" y="3131321"/>
            <a:ext cx="604867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s-ES_tradnl" sz="2000" b="1" dirty="0"/>
              <a:t>Producir materiales audiovisuales orientados a motivar e informar a la opinión pública en general sobre la importancia de una Cultura tributaria, destacando además la importancia del cumplimiento de estas obligaciones para el desarrollo de Bolivia.</a:t>
            </a:r>
            <a:endParaRPr lang="es-ES" sz="2000" b="1" dirty="0"/>
          </a:p>
          <a:p>
            <a:endParaRPr lang="es-ES" sz="1600" dirty="0"/>
          </a:p>
        </p:txBody>
      </p:sp>
      <p:sp>
        <p:nvSpPr>
          <p:cNvPr id="4" name="3 Rectángulo"/>
          <p:cNvSpPr/>
          <p:nvPr/>
        </p:nvSpPr>
        <p:spPr>
          <a:xfrm>
            <a:off x="4436805" y="1476905"/>
            <a:ext cx="26228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Objetivo</a:t>
            </a:r>
            <a:endParaRPr lang="es-ES" sz="40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62" y="3928109"/>
            <a:ext cx="2787897" cy="208823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62" y="1068965"/>
            <a:ext cx="245745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2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SIN">
  <a:themeElements>
    <a:clrScheme name="SIN">
      <a:dk1>
        <a:srgbClr val="002855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SIN">
      <a:majorFont>
        <a:latin typeface="Verdan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SIN</Template>
  <TotalTime>2842</TotalTime>
  <Words>1159</Words>
  <Application>Microsoft Office PowerPoint</Application>
  <PresentationFormat>Presentación en pantalla (4:3)</PresentationFormat>
  <Paragraphs>163</Paragraphs>
  <Slides>19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7" baseType="lpstr">
      <vt:lpstr>Arial</vt:lpstr>
      <vt:lpstr>Calibri</vt:lpstr>
      <vt:lpstr>Georgia</vt:lpstr>
      <vt:lpstr>Tahoma</vt:lpstr>
      <vt:lpstr>Times New Roman</vt:lpstr>
      <vt:lpstr>Verdana</vt:lpstr>
      <vt:lpstr>Wingdings</vt:lpstr>
      <vt:lpstr>SIN</vt:lpstr>
      <vt:lpstr> ESTRATEGIA DE COMUNICACIÓN </vt:lpstr>
      <vt:lpstr>OBJETIVO PRINCIPAL DE CSRP</vt:lpstr>
      <vt:lpstr>Objetivos específicos de CSRP</vt:lpstr>
      <vt:lpstr>Objetivos específicos de CSRP</vt:lpstr>
      <vt:lpstr>Públicos</vt:lpstr>
      <vt:lpstr>Ejes temáticos</vt:lpstr>
      <vt:lpstr>Ejes temáticos</vt:lpstr>
      <vt:lpstr>Acciones para cumplir el PEC </vt:lpstr>
      <vt:lpstr>Presentación de PowerPoint</vt:lpstr>
      <vt:lpstr>Microprogramas Educativos</vt:lpstr>
      <vt:lpstr>Spots institucionales</vt:lpstr>
      <vt:lpstr>Campaña Balón Azul 2013</vt:lpstr>
      <vt:lpstr>Campaña “Balón Azul 2014”</vt:lpstr>
      <vt:lpstr>Spots Balón Azul 2014</vt:lpstr>
      <vt:lpstr>Presentación de PowerPoint</vt:lpstr>
      <vt:lpstr>Acciones de Prensa </vt:lpstr>
      <vt:lpstr>Comunicación Digital </vt:lpstr>
      <vt:lpstr>¿Cómo posicionamos la imagen institucional del SIN?</vt:lpstr>
      <vt:lpstr>Cómo posicionamos la imagen institucional del SIN?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LOGROS 2013</dc:title>
  <dc:creator>Pedro Ignacio Salas Alvarez</dc:creator>
  <cp:lastModifiedBy>Erika Ivon Guardia Vidangos</cp:lastModifiedBy>
  <cp:revision>192</cp:revision>
  <cp:lastPrinted>2015-07-29T01:45:54Z</cp:lastPrinted>
  <dcterms:created xsi:type="dcterms:W3CDTF">2013-08-20T13:53:40Z</dcterms:created>
  <dcterms:modified xsi:type="dcterms:W3CDTF">2015-07-29T01:48:59Z</dcterms:modified>
</cp:coreProperties>
</file>